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66" r:id="rId4"/>
    <p:sldId id="267" r:id="rId5"/>
    <p:sldId id="269" r:id="rId6"/>
    <p:sldId id="270" r:id="rId7"/>
    <p:sldId id="262" r:id="rId8"/>
    <p:sldId id="271" r:id="rId9"/>
    <p:sldId id="273" r:id="rId10"/>
    <p:sldId id="272" r:id="rId11"/>
    <p:sldId id="261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968F1BD-C7D6-4A14-85CD-9515DEB2B498}">
          <p14:sldIdLst>
            <p14:sldId id="258"/>
            <p14:sldId id="265"/>
            <p14:sldId id="266"/>
            <p14:sldId id="267"/>
            <p14:sldId id="269"/>
            <p14:sldId id="270"/>
            <p14:sldId id="262"/>
            <p14:sldId id="271"/>
            <p14:sldId id="273"/>
            <p14:sldId id="272"/>
            <p14:sldId id="261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 Miralles" initials="RM" lastIdx="4" clrIdx="0">
    <p:extLst>
      <p:ext uri="{19B8F6BF-5375-455C-9EA6-DF929625EA0E}">
        <p15:presenceInfo xmlns:p15="http://schemas.microsoft.com/office/powerpoint/2012/main" userId="Rosa Miralles" providerId="None"/>
      </p:ext>
    </p:extLst>
  </p:cmAuthor>
  <p:cmAuthor id="2" name="Rosa Miralles" initials="RM [2]" lastIdx="11" clrIdx="1">
    <p:extLst>
      <p:ext uri="{19B8F6BF-5375-455C-9EA6-DF929625EA0E}">
        <p15:presenceInfo xmlns:p15="http://schemas.microsoft.com/office/powerpoint/2012/main" userId="S::rmiralles@ibecbarcelona.eu::12b96edc-7e11-4008-9c1b-41604ad74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2D1"/>
    <a:srgbClr val="3A3A3C"/>
    <a:srgbClr val="851C55"/>
    <a:srgbClr val="ADB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5FF05-0BB1-4C39-9E33-964184DC786D}" v="375" dt="2019-05-23T07:56:19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 Miralles" userId="12b96edc-7e11-4008-9c1b-41604ad74178" providerId="ADAL" clId="{3BA5FF05-0BB1-4C39-9E33-964184DC786D}"/>
    <pc:docChg chg="undo redo custSel addSld modSld modMainMaster">
      <pc:chgData name="Rosa Miralles" userId="12b96edc-7e11-4008-9c1b-41604ad74178" providerId="ADAL" clId="{3BA5FF05-0BB1-4C39-9E33-964184DC786D}" dt="2019-05-23T07:56:19.049" v="979"/>
      <pc:docMkLst>
        <pc:docMk/>
      </pc:docMkLst>
      <pc:sldChg chg="addSp delSp modSp modTransition addCm modCm">
        <pc:chgData name="Rosa Miralles" userId="12b96edc-7e11-4008-9c1b-41604ad74178" providerId="ADAL" clId="{3BA5FF05-0BB1-4C39-9E33-964184DC786D}" dt="2019-05-23T07:46:50.291" v="969"/>
        <pc:sldMkLst>
          <pc:docMk/>
          <pc:sldMk cId="3341726589" sldId="258"/>
        </pc:sldMkLst>
        <pc:spChg chg="mod">
          <ac:chgData name="Rosa Miralles" userId="12b96edc-7e11-4008-9c1b-41604ad74178" providerId="ADAL" clId="{3BA5FF05-0BB1-4C39-9E33-964184DC786D}" dt="2019-05-22T16:43:47.504" v="40" actId="20577"/>
          <ac:spMkLst>
            <pc:docMk/>
            <pc:sldMk cId="3341726589" sldId="258"/>
            <ac:spMk id="2" creationId="{1E11C9BE-D771-4048-825D-437D9D7315E5}"/>
          </ac:spMkLst>
        </pc:spChg>
        <pc:spChg chg="add mod ord">
          <ac:chgData name="Rosa Miralles" userId="12b96edc-7e11-4008-9c1b-41604ad74178" providerId="ADAL" clId="{3BA5FF05-0BB1-4C39-9E33-964184DC786D}" dt="2019-05-22T16:53:58.172" v="60" actId="1035"/>
          <ac:spMkLst>
            <pc:docMk/>
            <pc:sldMk cId="3341726589" sldId="258"/>
            <ac:spMk id="3" creationId="{4136F099-3A18-4584-B4CC-BD28E41CB00C}"/>
          </ac:spMkLst>
        </pc:spChg>
        <pc:spChg chg="mod">
          <ac:chgData name="Rosa Miralles" userId="12b96edc-7e11-4008-9c1b-41604ad74178" providerId="ADAL" clId="{3BA5FF05-0BB1-4C39-9E33-964184DC786D}" dt="2019-05-22T16:52:30.227" v="50" actId="13926"/>
          <ac:spMkLst>
            <pc:docMk/>
            <pc:sldMk cId="3341726589" sldId="258"/>
            <ac:spMk id="5" creationId="{BBE38510-26D0-4F0B-8922-13CBF380EA13}"/>
          </ac:spMkLst>
        </pc:spChg>
        <pc:picChg chg="add del mod">
          <ac:chgData name="Rosa Miralles" userId="12b96edc-7e11-4008-9c1b-41604ad74178" providerId="ADAL" clId="{3BA5FF05-0BB1-4C39-9E33-964184DC786D}" dt="2019-05-22T16:59:00.524" v="89" actId="478"/>
          <ac:picMkLst>
            <pc:docMk/>
            <pc:sldMk cId="3341726589" sldId="258"/>
            <ac:picMk id="6" creationId="{334569DD-C7E2-4A40-80BC-2065F56F3D79}"/>
          </ac:picMkLst>
        </pc:picChg>
      </pc:sldChg>
      <pc:sldChg chg="modCm">
        <pc:chgData name="Rosa Miralles" userId="12b96edc-7e11-4008-9c1b-41604ad74178" providerId="ADAL" clId="{3BA5FF05-0BB1-4C39-9E33-964184DC786D}" dt="2019-05-23T07:50:08.109" v="973"/>
        <pc:sldMkLst>
          <pc:docMk/>
          <pc:sldMk cId="1076748081" sldId="259"/>
        </pc:sldMkLst>
      </pc:sldChg>
      <pc:sldChg chg="modCm">
        <pc:chgData name="Rosa Miralles" userId="12b96edc-7e11-4008-9c1b-41604ad74178" providerId="ADAL" clId="{3BA5FF05-0BB1-4C39-9E33-964184DC786D}" dt="2019-05-23T07:50:04.100" v="972"/>
        <pc:sldMkLst>
          <pc:docMk/>
          <pc:sldMk cId="3686295611" sldId="260"/>
        </pc:sldMkLst>
      </pc:sldChg>
      <pc:sldChg chg="addSp modSp addCm delCm modCm">
        <pc:chgData name="Rosa Miralles" userId="12b96edc-7e11-4008-9c1b-41604ad74178" providerId="ADAL" clId="{3BA5FF05-0BB1-4C39-9E33-964184DC786D}" dt="2019-05-23T07:55:05.356" v="976"/>
        <pc:sldMkLst>
          <pc:docMk/>
          <pc:sldMk cId="2509737171" sldId="261"/>
        </pc:sldMkLst>
        <pc:spChg chg="mod">
          <ac:chgData name="Rosa Miralles" userId="12b96edc-7e11-4008-9c1b-41604ad74178" providerId="ADAL" clId="{3BA5FF05-0BB1-4C39-9E33-964184DC786D}" dt="2019-05-22T17:12:49.995" v="229" actId="20577"/>
          <ac:spMkLst>
            <pc:docMk/>
            <pc:sldMk cId="2509737171" sldId="261"/>
            <ac:spMk id="4" creationId="{284665AD-4F47-4A3F-A470-29FA121BD9FC}"/>
          </ac:spMkLst>
        </pc:spChg>
        <pc:spChg chg="add mod">
          <ac:chgData name="Rosa Miralles" userId="12b96edc-7e11-4008-9c1b-41604ad74178" providerId="ADAL" clId="{3BA5FF05-0BB1-4C39-9E33-964184DC786D}" dt="2019-05-22T17:15:40.742" v="401" actId="552"/>
          <ac:spMkLst>
            <pc:docMk/>
            <pc:sldMk cId="2509737171" sldId="261"/>
            <ac:spMk id="5" creationId="{7A9747FC-90DC-44FE-A642-2BD34FA597B6}"/>
          </ac:spMkLst>
        </pc:spChg>
        <pc:spChg chg="add mod">
          <ac:chgData name="Rosa Miralles" userId="12b96edc-7e11-4008-9c1b-41604ad74178" providerId="ADAL" clId="{3BA5FF05-0BB1-4C39-9E33-964184DC786D}" dt="2019-05-22T17:15:42.621" v="402" actId="20577"/>
          <ac:spMkLst>
            <pc:docMk/>
            <pc:sldMk cId="2509737171" sldId="261"/>
            <ac:spMk id="6" creationId="{8E91EE45-2DDC-43E8-B0D9-DDD37FC901A0}"/>
          </ac:spMkLst>
        </pc:spChg>
      </pc:sldChg>
      <pc:sldChg chg="addSp modSp add addCm delCm modCm">
        <pc:chgData name="Rosa Miralles" userId="12b96edc-7e11-4008-9c1b-41604ad74178" providerId="ADAL" clId="{3BA5FF05-0BB1-4C39-9E33-964184DC786D}" dt="2019-05-23T07:54:42.845" v="975"/>
        <pc:sldMkLst>
          <pc:docMk/>
          <pc:sldMk cId="1241285664" sldId="262"/>
        </pc:sldMkLst>
        <pc:spChg chg="mod">
          <ac:chgData name="Rosa Miralles" userId="12b96edc-7e11-4008-9c1b-41604ad74178" providerId="ADAL" clId="{3BA5FF05-0BB1-4C39-9E33-964184DC786D}" dt="2019-05-22T17:01:36.058" v="109" actId="20577"/>
          <ac:spMkLst>
            <pc:docMk/>
            <pc:sldMk cId="1241285664" sldId="262"/>
            <ac:spMk id="4" creationId="{284665AD-4F47-4A3F-A470-29FA121BD9FC}"/>
          </ac:spMkLst>
        </pc:spChg>
        <pc:spChg chg="add mod">
          <ac:chgData name="Rosa Miralles" userId="12b96edc-7e11-4008-9c1b-41604ad74178" providerId="ADAL" clId="{3BA5FF05-0BB1-4C39-9E33-964184DC786D}" dt="2019-05-22T17:11:57.434" v="217" actId="6549"/>
          <ac:spMkLst>
            <pc:docMk/>
            <pc:sldMk cId="1241285664" sldId="262"/>
            <ac:spMk id="5" creationId="{E2FC4D09-61A9-4690-8C61-C1C0D5525D9F}"/>
          </ac:spMkLst>
        </pc:spChg>
        <pc:spChg chg="add mod">
          <ac:chgData name="Rosa Miralles" userId="12b96edc-7e11-4008-9c1b-41604ad74178" providerId="ADAL" clId="{3BA5FF05-0BB1-4C39-9E33-964184DC786D}" dt="2019-05-22T17:06:21.932" v="166" actId="20577"/>
          <ac:spMkLst>
            <pc:docMk/>
            <pc:sldMk cId="1241285664" sldId="262"/>
            <ac:spMk id="6" creationId="{CF9B61DE-CC2B-46E3-AB8A-D350ECF13869}"/>
          </ac:spMkLst>
        </pc:spChg>
      </pc:sldChg>
      <pc:sldChg chg="addSp delSp modSp add addCm delCm modCm">
        <pc:chgData name="Rosa Miralles" userId="12b96edc-7e11-4008-9c1b-41604ad74178" providerId="ADAL" clId="{3BA5FF05-0BB1-4C39-9E33-964184DC786D}" dt="2019-05-23T07:55:53.920" v="978"/>
        <pc:sldMkLst>
          <pc:docMk/>
          <pc:sldMk cId="3057243689" sldId="263"/>
        </pc:sldMkLst>
        <pc:spChg chg="add mod">
          <ac:chgData name="Rosa Miralles" userId="12b96edc-7e11-4008-9c1b-41604ad74178" providerId="ADAL" clId="{3BA5FF05-0BB1-4C39-9E33-964184DC786D}" dt="2019-05-23T07:45:38.931" v="966" actId="1035"/>
          <ac:spMkLst>
            <pc:docMk/>
            <pc:sldMk cId="3057243689" sldId="263"/>
            <ac:spMk id="5" creationId="{BA5DF396-6469-4F62-9DEC-2276F87A156E}"/>
          </ac:spMkLst>
        </pc:spChg>
        <pc:spChg chg="add del mod">
          <ac:chgData name="Rosa Miralles" userId="12b96edc-7e11-4008-9c1b-41604ad74178" providerId="ADAL" clId="{3BA5FF05-0BB1-4C39-9E33-964184DC786D}" dt="2019-05-23T07:44:27.092" v="798"/>
          <ac:spMkLst>
            <pc:docMk/>
            <pc:sldMk cId="3057243689" sldId="263"/>
            <ac:spMk id="6" creationId="{5763C6B3-1414-489C-8F4B-C362FB2BC17F}"/>
          </ac:spMkLst>
        </pc:spChg>
        <pc:spChg chg="add del mod">
          <ac:chgData name="Rosa Miralles" userId="12b96edc-7e11-4008-9c1b-41604ad74178" providerId="ADAL" clId="{3BA5FF05-0BB1-4C39-9E33-964184DC786D}" dt="2019-05-22T17:30:46.384" v="566" actId="478"/>
          <ac:spMkLst>
            <pc:docMk/>
            <pc:sldMk cId="3057243689" sldId="263"/>
            <ac:spMk id="9" creationId="{A242491F-876F-4EC9-9FCA-4F16E75C6CC0}"/>
          </ac:spMkLst>
        </pc:spChg>
        <pc:picChg chg="del mod">
          <ac:chgData name="Rosa Miralles" userId="12b96edc-7e11-4008-9c1b-41604ad74178" providerId="ADAL" clId="{3BA5FF05-0BB1-4C39-9E33-964184DC786D}" dt="2019-05-22T17:20:05.386" v="453" actId="478"/>
          <ac:picMkLst>
            <pc:docMk/>
            <pc:sldMk cId="3057243689" sldId="263"/>
            <ac:picMk id="2" creationId="{E874EB75-866F-4EF3-B51E-E38A2AF644D5}"/>
          </ac:picMkLst>
        </pc:picChg>
        <pc:picChg chg="mod">
          <ac:chgData name="Rosa Miralles" userId="12b96edc-7e11-4008-9c1b-41604ad74178" providerId="ADAL" clId="{3BA5FF05-0BB1-4C39-9E33-964184DC786D}" dt="2019-05-23T07:45:36.131" v="956" actId="14100"/>
          <ac:picMkLst>
            <pc:docMk/>
            <pc:sldMk cId="3057243689" sldId="263"/>
            <ac:picMk id="7" creationId="{1111A604-F3D2-4F94-86FF-0C149B81D251}"/>
          </ac:picMkLst>
        </pc:picChg>
        <pc:picChg chg="del mod">
          <ac:chgData name="Rosa Miralles" userId="12b96edc-7e11-4008-9c1b-41604ad74178" providerId="ADAL" clId="{3BA5FF05-0BB1-4C39-9E33-964184DC786D}" dt="2019-05-23T07:44:27.092" v="798"/>
          <ac:picMkLst>
            <pc:docMk/>
            <pc:sldMk cId="3057243689" sldId="263"/>
            <ac:picMk id="8" creationId="{B72FBBC5-7DA2-4800-A383-96F662BC639C}"/>
          </ac:picMkLst>
        </pc:picChg>
      </pc:sldChg>
      <pc:sldChg chg="addSp delSp modSp add addCm delCm modCm">
        <pc:chgData name="Rosa Miralles" userId="12b96edc-7e11-4008-9c1b-41604ad74178" providerId="ADAL" clId="{3BA5FF05-0BB1-4C39-9E33-964184DC786D}" dt="2019-05-23T07:56:19.049" v="979"/>
        <pc:sldMkLst>
          <pc:docMk/>
          <pc:sldMk cId="3024732729" sldId="264"/>
        </pc:sldMkLst>
        <pc:spChg chg="add mod">
          <ac:chgData name="Rosa Miralles" userId="12b96edc-7e11-4008-9c1b-41604ad74178" providerId="ADAL" clId="{3BA5FF05-0BB1-4C39-9E33-964184DC786D}" dt="2019-05-23T07:44:42.260" v="909" actId="1036"/>
          <ac:spMkLst>
            <pc:docMk/>
            <pc:sldMk cId="3024732729" sldId="264"/>
            <ac:spMk id="5" creationId="{50684291-1CE1-4321-BCED-A050D80724A4}"/>
          </ac:spMkLst>
        </pc:spChg>
        <pc:spChg chg="del">
          <ac:chgData name="Rosa Miralles" userId="12b96edc-7e11-4008-9c1b-41604ad74178" providerId="ADAL" clId="{3BA5FF05-0BB1-4C39-9E33-964184DC786D}" dt="2019-05-22T17:31:10.749" v="607" actId="478"/>
          <ac:spMkLst>
            <pc:docMk/>
            <pc:sldMk cId="3024732729" sldId="264"/>
            <ac:spMk id="5" creationId="{BA5DF396-6469-4F62-9DEC-2276F87A156E}"/>
          </ac:spMkLst>
        </pc:spChg>
        <pc:spChg chg="del">
          <ac:chgData name="Rosa Miralles" userId="12b96edc-7e11-4008-9c1b-41604ad74178" providerId="ADAL" clId="{3BA5FF05-0BB1-4C39-9E33-964184DC786D}" dt="2019-05-22T17:31:10.749" v="607" actId="478"/>
          <ac:spMkLst>
            <pc:docMk/>
            <pc:sldMk cId="3024732729" sldId="264"/>
            <ac:spMk id="6" creationId="{5763C6B3-1414-489C-8F4B-C362FB2BC17F}"/>
          </ac:spMkLst>
        </pc:spChg>
        <pc:spChg chg="mod">
          <ac:chgData name="Rosa Miralles" userId="12b96edc-7e11-4008-9c1b-41604ad74178" providerId="ADAL" clId="{3BA5FF05-0BB1-4C39-9E33-964184DC786D}" dt="2019-05-23T07:44:34.002" v="852" actId="1036"/>
          <ac:spMkLst>
            <pc:docMk/>
            <pc:sldMk cId="3024732729" sldId="264"/>
            <ac:spMk id="9" creationId="{A242491F-876F-4EC9-9FCA-4F16E75C6CC0}"/>
          </ac:spMkLst>
        </pc:spChg>
        <pc:picChg chg="add mod">
          <ac:chgData name="Rosa Miralles" userId="12b96edc-7e11-4008-9c1b-41604ad74178" providerId="ADAL" clId="{3BA5FF05-0BB1-4C39-9E33-964184DC786D}" dt="2019-05-23T07:44:42.260" v="909" actId="1036"/>
          <ac:picMkLst>
            <pc:docMk/>
            <pc:sldMk cId="3024732729" sldId="264"/>
            <ac:picMk id="6" creationId="{2A6DF49C-B100-4349-A8CD-60A7968BF963}"/>
          </ac:picMkLst>
        </pc:picChg>
        <pc:picChg chg="del">
          <ac:chgData name="Rosa Miralles" userId="12b96edc-7e11-4008-9c1b-41604ad74178" providerId="ADAL" clId="{3BA5FF05-0BB1-4C39-9E33-964184DC786D}" dt="2019-05-22T17:31:10.749" v="607" actId="478"/>
          <ac:picMkLst>
            <pc:docMk/>
            <pc:sldMk cId="3024732729" sldId="264"/>
            <ac:picMk id="7" creationId="{1111A604-F3D2-4F94-86FF-0C149B81D251}"/>
          </ac:picMkLst>
        </pc:picChg>
        <pc:picChg chg="del">
          <ac:chgData name="Rosa Miralles" userId="12b96edc-7e11-4008-9c1b-41604ad74178" providerId="ADAL" clId="{3BA5FF05-0BB1-4C39-9E33-964184DC786D}" dt="2019-05-22T17:31:12.605" v="609" actId="478"/>
          <ac:picMkLst>
            <pc:docMk/>
            <pc:sldMk cId="3024732729" sldId="264"/>
            <ac:picMk id="8" creationId="{B72FBBC5-7DA2-4800-A383-96F662BC639C}"/>
          </ac:picMkLst>
        </pc:picChg>
      </pc:sldChg>
      <pc:sldMasterChg chg="addSp modSp delSldLayout modSldLayout">
        <pc:chgData name="Rosa Miralles" userId="12b96edc-7e11-4008-9c1b-41604ad74178" providerId="ADAL" clId="{3BA5FF05-0BB1-4C39-9E33-964184DC786D}" dt="2019-05-22T16:59:36.652" v="90" actId="478"/>
        <pc:sldMasterMkLst>
          <pc:docMk/>
          <pc:sldMasterMk cId="776902277" sldId="2147483660"/>
        </pc:sldMasterMkLst>
        <pc:picChg chg="add mod">
          <ac:chgData name="Rosa Miralles" userId="12b96edc-7e11-4008-9c1b-41604ad74178" providerId="ADAL" clId="{3BA5FF05-0BB1-4C39-9E33-964184DC786D}" dt="2019-05-22T16:58:54.557" v="87" actId="555"/>
          <ac:picMkLst>
            <pc:docMk/>
            <pc:sldMasterMk cId="776902277" sldId="2147483660"/>
            <ac:picMk id="9" creationId="{D138B844-68EE-44CA-812C-9AD8F206BACE}"/>
          </ac:picMkLst>
        </pc:picChg>
        <pc:picChg chg="mod">
          <ac:chgData name="Rosa Miralles" userId="12b96edc-7e11-4008-9c1b-41604ad74178" providerId="ADAL" clId="{3BA5FF05-0BB1-4C39-9E33-964184DC786D}" dt="2019-05-22T16:58:54.557" v="87" actId="555"/>
          <ac:picMkLst>
            <pc:docMk/>
            <pc:sldMasterMk cId="776902277" sldId="2147483660"/>
            <ac:picMk id="17" creationId="{00AA66C0-A1AE-424B-984C-01AB7ADA24BD}"/>
          </ac:picMkLst>
        </pc:picChg>
        <pc:sldLayoutChg chg="addSp delSp">
          <pc:chgData name="Rosa Miralles" userId="12b96edc-7e11-4008-9c1b-41604ad74178" providerId="ADAL" clId="{3BA5FF05-0BB1-4C39-9E33-964184DC786D}" dt="2019-05-22T16:59:36.652" v="90" actId="478"/>
          <pc:sldLayoutMkLst>
            <pc:docMk/>
            <pc:sldMasterMk cId="776902277" sldId="2147483660"/>
            <pc:sldLayoutMk cId="662790905" sldId="2147483662"/>
          </pc:sldLayoutMkLst>
          <pc:spChg chg="del">
            <ac:chgData name="Rosa Miralles" userId="12b96edc-7e11-4008-9c1b-41604ad74178" providerId="ADAL" clId="{3BA5FF05-0BB1-4C39-9E33-964184DC786D}" dt="2019-05-22T16:57:46.514" v="71" actId="478"/>
            <ac:spMkLst>
              <pc:docMk/>
              <pc:sldMasterMk cId="776902277" sldId="2147483660"/>
              <pc:sldLayoutMk cId="662790905" sldId="2147483662"/>
              <ac:spMk id="2" creationId="{00000000-0000-0000-0000-000000000000}"/>
            </ac:spMkLst>
          </pc:spChg>
          <pc:spChg chg="del">
            <ac:chgData name="Rosa Miralles" userId="12b96edc-7e11-4008-9c1b-41604ad74178" providerId="ADAL" clId="{3BA5FF05-0BB1-4C39-9E33-964184DC786D}" dt="2019-05-22T16:57:47.505" v="72" actId="478"/>
            <ac:spMkLst>
              <pc:docMk/>
              <pc:sldMasterMk cId="776902277" sldId="2147483660"/>
              <pc:sldLayoutMk cId="662790905" sldId="2147483662"/>
              <ac:spMk id="3" creationId="{00000000-0000-0000-0000-000000000000}"/>
            </ac:spMkLst>
          </pc:spChg>
          <pc:spChg chg="del">
            <ac:chgData name="Rosa Miralles" userId="12b96edc-7e11-4008-9c1b-41604ad74178" providerId="ADAL" clId="{3BA5FF05-0BB1-4C39-9E33-964184DC786D}" dt="2019-05-22T16:57:49.521" v="73" actId="478"/>
            <ac:spMkLst>
              <pc:docMk/>
              <pc:sldMasterMk cId="776902277" sldId="2147483660"/>
              <pc:sldLayoutMk cId="662790905" sldId="2147483662"/>
              <ac:spMk id="4" creationId="{00000000-0000-0000-0000-000000000000}"/>
            </ac:spMkLst>
          </pc:spChg>
          <pc:spChg chg="del">
            <ac:chgData name="Rosa Miralles" userId="12b96edc-7e11-4008-9c1b-41604ad74178" providerId="ADAL" clId="{3BA5FF05-0BB1-4C39-9E33-964184DC786D}" dt="2019-05-22T16:57:51.716" v="74" actId="478"/>
            <ac:spMkLst>
              <pc:docMk/>
              <pc:sldMasterMk cId="776902277" sldId="2147483660"/>
              <pc:sldLayoutMk cId="662790905" sldId="2147483662"/>
              <ac:spMk id="5" creationId="{00000000-0000-0000-0000-000000000000}"/>
            </ac:spMkLst>
          </pc:spChg>
          <pc:spChg chg="del">
            <ac:chgData name="Rosa Miralles" userId="12b96edc-7e11-4008-9c1b-41604ad74178" providerId="ADAL" clId="{3BA5FF05-0BB1-4C39-9E33-964184DC786D}" dt="2019-05-22T16:57:54.651" v="75" actId="478"/>
            <ac:spMkLst>
              <pc:docMk/>
              <pc:sldMasterMk cId="776902277" sldId="2147483660"/>
              <pc:sldLayoutMk cId="662790905" sldId="2147483662"/>
              <ac:spMk id="6" creationId="{00000000-0000-0000-0000-000000000000}"/>
            </ac:spMkLst>
          </pc:spChg>
          <pc:picChg chg="add del">
            <ac:chgData name="Rosa Miralles" userId="12b96edc-7e11-4008-9c1b-41604ad74178" providerId="ADAL" clId="{3BA5FF05-0BB1-4C39-9E33-964184DC786D}" dt="2019-05-22T16:59:36.652" v="90" actId="478"/>
            <ac:picMkLst>
              <pc:docMk/>
              <pc:sldMasterMk cId="776902277" sldId="2147483660"/>
              <pc:sldLayoutMk cId="662790905" sldId="2147483662"/>
              <ac:picMk id="7" creationId="{46FF557B-348B-43D7-A733-53AEBD382C1F}"/>
            </ac:picMkLst>
          </pc:picChg>
        </pc:sldLayoutChg>
        <pc:sldLayoutChg chg="del">
          <pc:chgData name="Rosa Miralles" userId="12b96edc-7e11-4008-9c1b-41604ad74178" providerId="ADAL" clId="{3BA5FF05-0BB1-4C39-9E33-964184DC786D}" dt="2019-05-22T16:58:16.601" v="77" actId="2696"/>
          <pc:sldLayoutMkLst>
            <pc:docMk/>
            <pc:sldMasterMk cId="776902277" sldId="2147483660"/>
            <pc:sldLayoutMk cId="3199619145" sldId="2147483672"/>
          </pc:sldLayoutMkLst>
        </pc:sldLayoutChg>
      </pc:sldMasterChg>
    </pc:docChg>
  </pc:docChgLst>
  <pc:docChgLst>
    <pc:chgData name="Rosa Miralles" userId="12b96edc-7e11-4008-9c1b-41604ad74178" providerId="ADAL" clId="{76804B3C-37EB-4B8D-9828-0CA908C226A8}"/>
    <pc:docChg chg="modSld">
      <pc:chgData name="Rosa Miralles" userId="12b96edc-7e11-4008-9c1b-41604ad74178" providerId="ADAL" clId="{76804B3C-37EB-4B8D-9828-0CA908C226A8}" dt="2019-03-19T17:43:19.357" v="0"/>
      <pc:docMkLst>
        <pc:docMk/>
      </pc:docMkLst>
      <pc:sldChg chg="modCm">
        <pc:chgData name="Rosa Miralles" userId="12b96edc-7e11-4008-9c1b-41604ad74178" providerId="ADAL" clId="{76804B3C-37EB-4B8D-9828-0CA908C226A8}" dt="2019-03-19T17:43:19.357" v="0"/>
        <pc:sldMkLst>
          <pc:docMk/>
          <pc:sldMk cId="1076748081" sldId="259"/>
        </pc:sldMkLst>
      </pc:sldChg>
    </pc:docChg>
  </pc:docChgLst>
  <pc:docChgLst>
    <pc:chgData name="Rosa Miralles" userId="12b96edc-7e11-4008-9c1b-41604ad74178" providerId="ADAL" clId="{C3E640B3-A399-46B8-A182-AE1FF91C3BEC}"/>
    <pc:docChg chg="undo custSel addSld delSld modSld modSection">
      <pc:chgData name="Rosa Miralles" userId="12b96edc-7e11-4008-9c1b-41604ad74178" providerId="ADAL" clId="{C3E640B3-A399-46B8-A182-AE1FF91C3BEC}" dt="2019-03-19T17:40:41.605" v="384" actId="2696"/>
      <pc:docMkLst>
        <pc:docMk/>
      </pc:docMkLst>
      <pc:sldChg chg="addSp delSp modSp">
        <pc:chgData name="Rosa Miralles" userId="12b96edc-7e11-4008-9c1b-41604ad74178" providerId="ADAL" clId="{C3E640B3-A399-46B8-A182-AE1FF91C3BEC}" dt="2019-03-19T17:34:49.934" v="275" actId="1036"/>
        <pc:sldMkLst>
          <pc:docMk/>
          <pc:sldMk cId="3341726589" sldId="258"/>
        </pc:sldMkLst>
        <pc:spChg chg="add del mod">
          <ac:chgData name="Rosa Miralles" userId="12b96edc-7e11-4008-9c1b-41604ad74178" providerId="ADAL" clId="{C3E640B3-A399-46B8-A182-AE1FF91C3BEC}" dt="2019-03-19T17:33:18.404" v="161" actId="478"/>
          <ac:spMkLst>
            <pc:docMk/>
            <pc:sldMk cId="3341726589" sldId="258"/>
            <ac:spMk id="2" creationId="{1E11C9BE-D771-4048-825D-437D9D7315E5}"/>
          </ac:spMkLst>
        </pc:spChg>
        <pc:spChg chg="mod">
          <ac:chgData name="Rosa Miralles" userId="12b96edc-7e11-4008-9c1b-41604ad74178" providerId="ADAL" clId="{C3E640B3-A399-46B8-A182-AE1FF91C3BEC}" dt="2019-03-19T17:34:49.934" v="275" actId="1036"/>
          <ac:spMkLst>
            <pc:docMk/>
            <pc:sldMk cId="3341726589" sldId="258"/>
            <ac:spMk id="5" creationId="{BBE38510-26D0-4F0B-8922-13CBF380EA13}"/>
          </ac:spMkLst>
        </pc:spChg>
        <pc:spChg chg="del mod">
          <ac:chgData name="Rosa Miralles" userId="12b96edc-7e11-4008-9c1b-41604ad74178" providerId="ADAL" clId="{C3E640B3-A399-46B8-A182-AE1FF91C3BEC}" dt="2019-03-19T17:33:36.045" v="166" actId="478"/>
          <ac:spMkLst>
            <pc:docMk/>
            <pc:sldMk cId="3341726589" sldId="258"/>
            <ac:spMk id="6" creationId="{344B75ED-40B9-40A1-BE7F-B731E99A6BF4}"/>
          </ac:spMkLst>
        </pc:spChg>
      </pc:sldChg>
      <pc:sldChg chg="addSp modSp addCm modCm">
        <pc:chgData name="Rosa Miralles" userId="12b96edc-7e11-4008-9c1b-41604ad74178" providerId="ADAL" clId="{C3E640B3-A399-46B8-A182-AE1FF91C3BEC}" dt="2019-03-19T17:36:25.716" v="302"/>
        <pc:sldMkLst>
          <pc:docMk/>
          <pc:sldMk cId="1076748081" sldId="259"/>
        </pc:sldMkLst>
        <pc:spChg chg="add">
          <ac:chgData name="Rosa Miralles" userId="12b96edc-7e11-4008-9c1b-41604ad74178" providerId="ADAL" clId="{C3E640B3-A399-46B8-A182-AE1FF91C3BEC}" dt="2019-03-19T17:35:23.810" v="299"/>
          <ac:spMkLst>
            <pc:docMk/>
            <pc:sldMk cId="1076748081" sldId="259"/>
            <ac:spMk id="3" creationId="{5543F1F9-F866-4A5A-992F-EDB9342AEE5C}"/>
          </ac:spMkLst>
        </pc:spChg>
        <pc:spChg chg="mod">
          <ac:chgData name="Rosa Miralles" userId="12b96edc-7e11-4008-9c1b-41604ad74178" providerId="ADAL" clId="{C3E640B3-A399-46B8-A182-AE1FF91C3BEC}" dt="2019-03-19T17:35:12.434" v="298" actId="20577"/>
          <ac:spMkLst>
            <pc:docMk/>
            <pc:sldMk cId="1076748081" sldId="259"/>
            <ac:spMk id="4" creationId="{284665AD-4F47-4A3F-A470-29FA121BD9FC}"/>
          </ac:spMkLst>
        </pc:spChg>
      </pc:sldChg>
      <pc:sldChg chg="addSp modSp addCm modCm">
        <pc:chgData name="Rosa Miralles" userId="12b96edc-7e11-4008-9c1b-41604ad74178" providerId="ADAL" clId="{C3E640B3-A399-46B8-A182-AE1FF91C3BEC}" dt="2019-03-19T17:38:24.091" v="325"/>
        <pc:sldMkLst>
          <pc:docMk/>
          <pc:sldMk cId="3686295611" sldId="260"/>
        </pc:sldMkLst>
        <pc:spChg chg="add">
          <ac:chgData name="Rosa Miralles" userId="12b96edc-7e11-4008-9c1b-41604ad74178" providerId="ADAL" clId="{C3E640B3-A399-46B8-A182-AE1FF91C3BEC}" dt="2019-03-19T17:35:25.254" v="300"/>
          <ac:spMkLst>
            <pc:docMk/>
            <pc:sldMk cId="3686295611" sldId="260"/>
            <ac:spMk id="3" creationId="{A44FE8F4-C84F-44C8-A3CA-A24E65B7C132}"/>
          </ac:spMkLst>
        </pc:spChg>
        <pc:spChg chg="mod">
          <ac:chgData name="Rosa Miralles" userId="12b96edc-7e11-4008-9c1b-41604ad74178" providerId="ADAL" clId="{C3E640B3-A399-46B8-A182-AE1FF91C3BEC}" dt="2019-03-19T17:36:34.597" v="323" actId="20577"/>
          <ac:spMkLst>
            <pc:docMk/>
            <pc:sldMk cId="3686295611" sldId="260"/>
            <ac:spMk id="4" creationId="{284665AD-4F47-4A3F-A470-29FA121BD9FC}"/>
          </ac:spMkLst>
        </pc:spChg>
      </pc:sldChg>
      <pc:sldChg chg="addSp modSp addCm modCm">
        <pc:chgData name="Rosa Miralles" userId="12b96edc-7e11-4008-9c1b-41604ad74178" providerId="ADAL" clId="{C3E640B3-A399-46B8-A182-AE1FF91C3BEC}" dt="2019-03-19T17:40:35.075" v="378"/>
        <pc:sldMkLst>
          <pc:docMk/>
          <pc:sldMk cId="2509737171" sldId="261"/>
        </pc:sldMkLst>
        <pc:spChg chg="add">
          <ac:chgData name="Rosa Miralles" userId="12b96edc-7e11-4008-9c1b-41604ad74178" providerId="ADAL" clId="{C3E640B3-A399-46B8-A182-AE1FF91C3BEC}" dt="2019-03-19T17:40:35.075" v="378"/>
          <ac:spMkLst>
            <pc:docMk/>
            <pc:sldMk cId="2509737171" sldId="261"/>
            <ac:spMk id="3" creationId="{B1E0FBF2-6EA7-4683-8423-C99AE4308C0E}"/>
          </ac:spMkLst>
        </pc:spChg>
        <pc:spChg chg="mod">
          <ac:chgData name="Rosa Miralles" userId="12b96edc-7e11-4008-9c1b-41604ad74178" providerId="ADAL" clId="{C3E640B3-A399-46B8-A182-AE1FF91C3BEC}" dt="2019-03-19T17:39:08.388" v="373" actId="20577"/>
          <ac:spMkLst>
            <pc:docMk/>
            <pc:sldMk cId="2509737171" sldId="261"/>
            <ac:spMk id="4" creationId="{284665AD-4F47-4A3F-A470-29FA121BD9FC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5-22T18:53:17.850" idx="1">
    <p:pos x="3721" y="1117"/>
    <p:text>Please insert also a photo of you in this first slide</p:text>
    <p:extLst>
      <p:ext uri="{C676402C-5697-4E1C-873F-D02D1690AC5C}">
        <p15:threadingInfo xmlns:p15="http://schemas.microsoft.com/office/powerpoint/2012/main" timeZoneBias="-120"/>
      </p:ext>
    </p:extLst>
  </p:cm>
  <p:cm authorId="2" dt="2019-05-22T18:59:56.169" idx="2">
    <p:pos x="1190" y="-15"/>
    <p:text>Remember to include your institution logo herein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8:35:35.207" idx="2">
    <p:pos x="522" y="634"/>
    <p:text>Indicate herein your BSc and MSc studies (institution and years), as well as any research stay you may have performed and/or other relevant information.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5-22T19:07:14.307" idx="3">
    <p:pos x="946" y="535"/>
    <p:text>Objectives of your individual research project (you can check Table 3.1 in the project)</p:text>
    <p:extLst>
      <p:ext uri="{C676402C-5697-4E1C-873F-D02D1690AC5C}">
        <p15:threadingInfo xmlns:p15="http://schemas.microsoft.com/office/powerpoint/2012/main" timeZoneBias="-120"/>
      </p:ext>
    </p:extLst>
  </p:cm>
  <p:cm authorId="2" dt="2019-05-22T19:07:52.143" idx="4">
    <p:pos x="1494" y="2040"/>
    <p:text>Include herein an overview of the project, indicating the main steps/experiments that will be conducted. NOTE THAT SCIENTIFIC RESULTS ARE NOT EXPECTED AT THIS STAGE (but if you have some preliminary results, you can include them in a new section entitled "Preliminary results"). USE MAXIMUM 3-4 SLIDES FOR THIS SECTION.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5-22T19:07:14.307" idx="3">
    <p:pos x="946" y="535"/>
    <p:text>Objectives of your individual research project (you can check Table 3.1 in the project)</p:text>
    <p:extLst>
      <p:ext uri="{C676402C-5697-4E1C-873F-D02D1690AC5C}">
        <p15:threadingInfo xmlns:p15="http://schemas.microsoft.com/office/powerpoint/2012/main" timeZoneBias="-120"/>
      </p:ext>
    </p:extLst>
  </p:cm>
  <p:cm authorId="2" dt="2019-05-22T19:07:52.143" idx="4">
    <p:pos x="1494" y="2040"/>
    <p:text>Include herein an overview of the project, indicating the main steps/experiments that will be conducted. NOTE THAT SCIENTIFIC RESULTS ARE NOT EXPECTED AT THIS STAGE (but if you have some preliminary results, you can include them in a new section entitled "Preliminary results"). USE MAXIMUM 3-4 SLIDES FOR THIS SECTION.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5-22T19:15:11.436" idx="6">
    <p:pos x="1146" y="535"/>
    <p:text>Indicate herein the 2 secondments that will be performed according to the original proposal. You can use the information already included in your PCDP.</p:text>
    <p:extLst>
      <p:ext uri="{C676402C-5697-4E1C-873F-D02D1690AC5C}">
        <p15:threadingInfo xmlns:p15="http://schemas.microsoft.com/office/powerpoint/2012/main" timeZoneBias="-120"/>
      </p:ext>
    </p:extLst>
  </p:cm>
  <p:cm authorId="2" dt="2019-05-22T19:16:38.414" idx="7">
    <p:pos x="1671" y="746"/>
    <p:text>Sector: Academic or non-academic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5-22T19:20:23.883" idx="8">
    <p:pos x="1164" y="606"/>
    <p:text>Include herein any courses/conferences/training sessions (scientific and complementary) already done and/or to be performed in your institution, and the dates. You can prepare an scheme similar to the one included in the slide, or list all training events.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5-23T09:45:17.295" idx="10">
    <p:pos x="1632" y="598"/>
    <p:text>Include herein all training events planned fot the THERACAT project (you can use an scheme similar to the one included in the slide; feel free to add/remove information as you wish -e.g. you can indicate titles of courses included on each Training Event, etc.).</p:text>
    <p:extLst>
      <p:ext uri="{C676402C-5697-4E1C-873F-D02D1690AC5C}">
        <p15:threadingInfo xmlns:p15="http://schemas.microsoft.com/office/powerpoint/2012/main" timeZoneBias="-120"/>
      </p:ext>
    </p:extLst>
  </p:cm>
  <p:cm authorId="2" dt="2019-05-23T09:45:47.091" idx="11">
    <p:pos x="1029" y="2865"/>
    <p:text>If applicable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ERA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7D39F4-CD7C-4FA4-A3A5-A5CAAD0662BA}"/>
              </a:ext>
            </a:extLst>
          </p:cNvPr>
          <p:cNvCxnSpPr/>
          <p:nvPr userDrawn="1"/>
        </p:nvCxnSpPr>
        <p:spPr>
          <a:xfrm>
            <a:off x="0" y="75156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9EFD7B8-A621-4E36-A14C-3A1121507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50" y="118944"/>
            <a:ext cx="1703238" cy="5256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EC6F39-C662-43AE-A7F8-7CF93D1E496D}"/>
              </a:ext>
            </a:extLst>
          </p:cNvPr>
          <p:cNvCxnSpPr/>
          <p:nvPr userDrawn="1"/>
        </p:nvCxnSpPr>
        <p:spPr>
          <a:xfrm>
            <a:off x="0" y="628180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">
            <a:extLst>
              <a:ext uri="{FF2B5EF4-FFF2-40B4-BE49-F238E27FC236}">
                <a16:creationId xmlns:a16="http://schemas.microsoft.com/office/drawing/2014/main" id="{6BCD6E0F-4A71-41CB-9E3E-2B03659C2A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76284" y="6327146"/>
            <a:ext cx="53376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300" dirty="0" err="1"/>
              <a:t>Innovative</a:t>
            </a:r>
            <a:r>
              <a:rPr lang="es-ES" altLang="en-US" sz="1300" dirty="0"/>
              <a:t> Training Networks (ITN) – Marie </a:t>
            </a:r>
            <a:r>
              <a:rPr lang="es-ES" altLang="en-US" sz="1300" dirty="0" err="1"/>
              <a:t>Skłodowska</a:t>
            </a:r>
            <a:r>
              <a:rPr lang="es-ES" altLang="en-US" sz="1300" dirty="0"/>
              <a:t>-Curie </a:t>
            </a:r>
            <a:r>
              <a:rPr lang="es-ES" altLang="en-US" sz="1300" dirty="0" err="1"/>
              <a:t>Actions</a:t>
            </a:r>
            <a:endParaRPr lang="es-ES" altLang="en-US" sz="1300" dirty="0"/>
          </a:p>
          <a:p>
            <a:pPr algn="ctr"/>
            <a:r>
              <a:rPr lang="es-ES" altLang="en-US" sz="1300" dirty="0"/>
              <a:t>H2020-MSCA-ITN-2017 (THERACAT-765497)</a:t>
            </a:r>
            <a:endParaRPr lang="en-US" altLang="en-US" sz="13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1568A9-8779-42FC-93B2-9CFC16DC87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07" y="6342836"/>
            <a:ext cx="70170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5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793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015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533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79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643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954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366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949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286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926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EFBAFC-AD8F-4B57-B5A9-27E651CDE767}" type="datetimeFigureOut">
              <a:rPr lang="ca-ES" smtClean="0"/>
              <a:t>3/6/2019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2A17B0-88D9-4F82-A5BF-D71DB7820C5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9605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895D7B-A147-4C56-BB8D-61CE77ED5A67}"/>
              </a:ext>
            </a:extLst>
          </p:cNvPr>
          <p:cNvCxnSpPr/>
          <p:nvPr userDrawn="1"/>
        </p:nvCxnSpPr>
        <p:spPr>
          <a:xfrm>
            <a:off x="0" y="75156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4010115-97F2-4BA5-9EB3-C271AE7B8B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50" y="118944"/>
            <a:ext cx="1703238" cy="5256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336334-8F44-48BD-94F1-F0F6E3379F7C}"/>
              </a:ext>
            </a:extLst>
          </p:cNvPr>
          <p:cNvCxnSpPr/>
          <p:nvPr userDrawn="1"/>
        </p:nvCxnSpPr>
        <p:spPr>
          <a:xfrm>
            <a:off x="0" y="6281803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">
            <a:extLst>
              <a:ext uri="{FF2B5EF4-FFF2-40B4-BE49-F238E27FC236}">
                <a16:creationId xmlns:a16="http://schemas.microsoft.com/office/drawing/2014/main" id="{69269549-7FC2-444C-91D7-AF2EC789CC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76284" y="6327146"/>
            <a:ext cx="53376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300" dirty="0" err="1"/>
              <a:t>Innovative</a:t>
            </a:r>
            <a:r>
              <a:rPr lang="es-ES" altLang="en-US" sz="1300" dirty="0"/>
              <a:t> Training Networks (ITN) – Marie </a:t>
            </a:r>
            <a:r>
              <a:rPr lang="es-ES" altLang="en-US" sz="1300" dirty="0" err="1"/>
              <a:t>Skłodowska</a:t>
            </a:r>
            <a:r>
              <a:rPr lang="es-ES" altLang="en-US" sz="1300" dirty="0"/>
              <a:t>-Curie </a:t>
            </a:r>
            <a:r>
              <a:rPr lang="es-ES" altLang="en-US" sz="1300" dirty="0" err="1"/>
              <a:t>Actions</a:t>
            </a:r>
            <a:endParaRPr lang="es-ES" altLang="en-US" sz="1300" dirty="0"/>
          </a:p>
          <a:p>
            <a:pPr algn="ctr"/>
            <a:r>
              <a:rPr lang="es-ES" altLang="en-US" sz="1300" dirty="0"/>
              <a:t>H2020-MSCA-ITN-2017 (THERACAT-765497)</a:t>
            </a:r>
            <a:endParaRPr lang="en-US" altLang="en-US" sz="13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AA66C0-A1AE-424B-984C-01AB7ADA24B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07" y="6342836"/>
            <a:ext cx="701703" cy="46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38B844-68EE-44CA-812C-9AD8F206BAC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36834" y="6342836"/>
            <a:ext cx="146118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36F099-3A18-4584-B4CC-BD28E41CB00C}"/>
              </a:ext>
            </a:extLst>
          </p:cNvPr>
          <p:cNvSpPr/>
          <p:nvPr/>
        </p:nvSpPr>
        <p:spPr>
          <a:xfrm>
            <a:off x="757989" y="2548161"/>
            <a:ext cx="7628021" cy="1624264"/>
          </a:xfrm>
          <a:prstGeom prst="rect">
            <a:avLst/>
          </a:prstGeom>
          <a:solidFill>
            <a:srgbClr val="239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DE84F9A8-08DC-438C-AC80-983689018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145" y="232787"/>
            <a:ext cx="4814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Bio-ortogonal </a:t>
            </a:r>
            <a:r>
              <a:rPr lang="es-ES" altLang="en-US" sz="1800" b="1" dirty="0" err="1"/>
              <a:t>catalysis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for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cancer</a:t>
            </a:r>
            <a:r>
              <a:rPr lang="es-ES" altLang="en-US" sz="1800" b="1" dirty="0"/>
              <a:t> </a:t>
            </a:r>
            <a:r>
              <a:rPr lang="es-ES" altLang="en-US" sz="1800" b="1" dirty="0" err="1"/>
              <a:t>therapy</a:t>
            </a:r>
            <a:endParaRPr lang="en-US" altLang="en-US" sz="1800" b="1" dirty="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BBE38510-26D0-4F0B-8922-13CBF380E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4" y="1607138"/>
            <a:ext cx="532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Rodica Alis Olea</a:t>
            </a:r>
          </a:p>
          <a:p>
            <a:pPr algn="ctr" eaLnBrk="1" hangingPunct="1"/>
            <a:r>
              <a:rPr lang="en-US" altLang="en-US" sz="2400" dirty="0"/>
              <a:t>ESR7 Fellow</a:t>
            </a:r>
            <a:endParaRPr lang="it-IT" altLang="en-US" sz="2000" i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11C9BE-D771-4048-825D-437D9D7315E5}"/>
              </a:ext>
            </a:extLst>
          </p:cNvPr>
          <p:cNvSpPr/>
          <p:nvPr/>
        </p:nvSpPr>
        <p:spPr>
          <a:xfrm>
            <a:off x="2286000" y="5379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Mid-Term Check Meeting</a:t>
            </a:r>
          </a:p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Edinburgh, 5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June 2019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D7A82D-30D8-4242-A80F-D06AAAAC6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4" y="172268"/>
            <a:ext cx="1282794" cy="490370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E403294-3595-4A64-8A06-236A9FE11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36" y="1667657"/>
            <a:ext cx="1596279" cy="212738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Text Box 19">
            <a:extLst>
              <a:ext uri="{FF2B5EF4-FFF2-40B4-BE49-F238E27FC236}">
                <a16:creationId xmlns:a16="http://schemas.microsoft.com/office/drawing/2014/main" id="{DBD0338D-4132-495F-BE33-289EE4BD2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262" y="2418099"/>
            <a:ext cx="52317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800" i="1" dirty="0">
              <a:solidFill>
                <a:schemeClr val="bg1"/>
              </a:solidFill>
            </a:endParaRPr>
          </a:p>
          <a:p>
            <a:r>
              <a:rPr lang="en-US" altLang="en-US" sz="2000" i="1" dirty="0">
                <a:solidFill>
                  <a:schemeClr val="bg1"/>
                </a:solidFill>
              </a:rPr>
              <a:t>Institution: </a:t>
            </a:r>
            <a:r>
              <a:rPr lang="ro-RO" altLang="en-US" sz="2000" i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Institute for Bioengineering of Catalon</a:t>
            </a:r>
            <a:r>
              <a:rPr lang="en-GB" altLang="en-US" sz="2000" i="1" dirty="0" err="1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i</a:t>
            </a:r>
            <a:r>
              <a:rPr lang="ro-RO" altLang="en-US" sz="2000" i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a (IBEC)</a:t>
            </a:r>
            <a:endParaRPr lang="en-US" altLang="en-US" sz="2000" i="1" dirty="0">
              <a:solidFill>
                <a:schemeClr val="bg1"/>
              </a:solidFill>
              <a:highlight>
                <a:srgbClr val="FFFF00"/>
              </a:highlight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it-IT" altLang="en-US" sz="2000" i="1" dirty="0">
                <a:solidFill>
                  <a:schemeClr val="bg1"/>
                </a:solidFill>
              </a:rPr>
              <a:t>Group: Nanoscopy for nanomedicine</a:t>
            </a:r>
          </a:p>
          <a:p>
            <a:r>
              <a:rPr lang="it-IT" altLang="en-US" sz="2000" i="1" dirty="0">
                <a:solidFill>
                  <a:schemeClr val="bg1"/>
                </a:solidFill>
              </a:rPr>
              <a:t>Supervisor: Lorenzo Albertazzi</a:t>
            </a:r>
          </a:p>
          <a:p>
            <a:r>
              <a:rPr lang="it-IT" altLang="en-US" sz="2000" i="1" dirty="0">
                <a:solidFill>
                  <a:schemeClr val="bg1"/>
                </a:solidFill>
              </a:rPr>
              <a:t>E-mail: aolea@ibecbarcelona.eu</a:t>
            </a:r>
          </a:p>
        </p:txBody>
      </p:sp>
    </p:spTree>
    <p:extLst>
      <p:ext uri="{BB962C8B-B14F-4D97-AF65-F5344CB8AC3E}">
        <p14:creationId xmlns:p14="http://schemas.microsoft.com/office/powerpoint/2010/main" val="334172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748" y="257839"/>
            <a:ext cx="2056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Research </a:t>
            </a:r>
            <a:r>
              <a:rPr lang="es-ES" altLang="en-US" sz="1800" b="1" dirty="0" err="1"/>
              <a:t>project</a:t>
            </a:r>
            <a:endParaRPr lang="en-US" altLang="en-US" sz="1800" b="1" dirty="0"/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CF9B61DE-CC2B-46E3-AB8A-D350ECF13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86" y="1043200"/>
            <a:ext cx="704014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Preliminary Results: possible model of </a:t>
            </a:r>
            <a:r>
              <a:rPr lang="en-U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Biogelx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 ¨gel column¨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altLang="en-US" sz="1800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4C6223-2DE4-415F-AFDF-728D5562A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146632"/>
            <a:ext cx="1282794" cy="49037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70E0F9C-F6C1-482F-9ABB-A3C6B29835AC}"/>
              </a:ext>
            </a:extLst>
          </p:cNvPr>
          <p:cNvGrpSpPr/>
          <p:nvPr/>
        </p:nvGrpSpPr>
        <p:grpSpPr>
          <a:xfrm>
            <a:off x="4316316" y="1628044"/>
            <a:ext cx="4609924" cy="4495919"/>
            <a:chOff x="5145017" y="123437"/>
            <a:chExt cx="6778766" cy="661112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88BEFD2-F0CB-4394-8D73-F36E6B400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017" y="123437"/>
              <a:ext cx="6778766" cy="661112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458205A-1265-428F-BDDD-3A617DCA331B}"/>
                </a:ext>
              </a:extLst>
            </p:cNvPr>
            <p:cNvSpPr/>
            <p:nvPr/>
          </p:nvSpPr>
          <p:spPr>
            <a:xfrm>
              <a:off x="5664200" y="4318001"/>
              <a:ext cx="626533" cy="626533"/>
            </a:xfrm>
            <a:prstGeom prst="rect">
              <a:avLst/>
            </a:prstGeom>
            <a:noFill/>
            <a:ln w="57150">
              <a:solidFill>
                <a:srgbClr val="4E54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64DB8B-16C1-47AB-811E-A7A5852FC9FD}"/>
                </a:ext>
              </a:extLst>
            </p:cNvPr>
            <p:cNvSpPr txBox="1"/>
            <p:nvPr/>
          </p:nvSpPr>
          <p:spPr>
            <a:xfrm>
              <a:off x="5645150" y="4257675"/>
              <a:ext cx="241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29B0B8-9F7E-4C3D-B63C-E88B374ECABB}"/>
              </a:ext>
            </a:extLst>
          </p:cNvPr>
          <p:cNvGrpSpPr/>
          <p:nvPr/>
        </p:nvGrpSpPr>
        <p:grpSpPr>
          <a:xfrm>
            <a:off x="871399" y="3713568"/>
            <a:ext cx="3169983" cy="1954290"/>
            <a:chOff x="330199" y="2629957"/>
            <a:chExt cx="4605867" cy="283951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DC1493-C27A-40E5-8FD1-FEB55ADB21BA}"/>
                </a:ext>
              </a:extLst>
            </p:cNvPr>
            <p:cNvSpPr/>
            <p:nvPr/>
          </p:nvSpPr>
          <p:spPr>
            <a:xfrm>
              <a:off x="330199" y="2658533"/>
              <a:ext cx="4605867" cy="2810934"/>
            </a:xfrm>
            <a:prstGeom prst="rect">
              <a:avLst/>
            </a:prstGeom>
            <a:noFill/>
            <a:ln w="57150">
              <a:solidFill>
                <a:srgbClr val="4E54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9BE3AEE-2945-48D0-AD19-23C78EC13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88" y="2738117"/>
              <a:ext cx="4453137" cy="265176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F68EDA-AF44-4C58-A61C-33188320D8B5}"/>
                </a:ext>
              </a:extLst>
            </p:cNvPr>
            <p:cNvSpPr txBox="1"/>
            <p:nvPr/>
          </p:nvSpPr>
          <p:spPr>
            <a:xfrm>
              <a:off x="330200" y="2629957"/>
              <a:ext cx="241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164A0DB-6182-401A-B84A-94CE74E4B892}"/>
              </a:ext>
            </a:extLst>
          </p:cNvPr>
          <p:cNvSpPr txBox="1"/>
          <p:nvPr/>
        </p:nvSpPr>
        <p:spPr>
          <a:xfrm>
            <a:off x="1182715" y="2068244"/>
            <a:ext cx="2306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Measuring diffusion of </a:t>
            </a:r>
          </a:p>
          <a:p>
            <a:r>
              <a:rPr lang="en-GB" dirty="0"/>
              <a:t>dextran-AlexaFluor568 </a:t>
            </a:r>
          </a:p>
          <a:p>
            <a:r>
              <a:rPr lang="en-GB" dirty="0"/>
              <a:t>through </a:t>
            </a:r>
            <a:r>
              <a:rPr lang="en-GB" dirty="0" err="1"/>
              <a:t>Biogelx</a:t>
            </a:r>
            <a:r>
              <a:rPr lang="en-GB" dirty="0"/>
              <a:t> gel</a:t>
            </a:r>
          </a:p>
        </p:txBody>
      </p:sp>
    </p:spTree>
    <p:extLst>
      <p:ext uri="{BB962C8B-B14F-4D97-AF65-F5344CB8AC3E}">
        <p14:creationId xmlns:p14="http://schemas.microsoft.com/office/powerpoint/2010/main" val="353444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292" y="257839"/>
            <a:ext cx="1697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 err="1"/>
              <a:t>Secondments</a:t>
            </a:r>
            <a:endParaRPr lang="en-US" altLang="en-US" sz="1800" b="1" dirty="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7A9747FC-90DC-44FE-A642-2BD34FA5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87" y="1043200"/>
            <a:ext cx="7948158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Secondment 1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Institution and sector: </a:t>
            </a:r>
            <a:r>
              <a:rPr lang="en-GB" dirty="0" err="1"/>
              <a:t>Biogelx</a:t>
            </a:r>
            <a:r>
              <a:rPr lang="en-GB" dirty="0"/>
              <a:t> Limited (BGX), non-academic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Duration: </a:t>
            </a:r>
            <a:r>
              <a:rPr lang="en-US" dirty="0"/>
              <a:t>3 months, starting from M21 (November 2019)</a:t>
            </a:r>
            <a:endParaRPr lang="en-US" altLang="en-US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Main research objectives: Imaging gel models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New knowledge and competences expected to be acquired: 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knowledge on manufacture of gels &amp; ways of imaging porous structures in high resolution, 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information on the localization of the catalyst in 2D and 3D cell cultures</a:t>
            </a:r>
            <a:endParaRPr lang="en-GB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altLang="en-US" dirty="0"/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8E91EE45-2DDC-43E8-B0D9-DDD37FC9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87" y="3557667"/>
            <a:ext cx="794815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Secondment 2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Institution and sector: </a:t>
            </a:r>
            <a:r>
              <a:rPr lang="en-GB" dirty="0"/>
              <a:t>Tel Aviv University (TAU), academic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Duration: </a:t>
            </a:r>
            <a:r>
              <a:rPr lang="en-US" dirty="0"/>
              <a:t>4 months, starting from M30 (August 2020)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Main research objectives: </a:t>
            </a:r>
            <a:r>
              <a:rPr lang="en-US" i="1" dirty="0"/>
              <a:t>In</a:t>
            </a:r>
            <a:r>
              <a:rPr lang="en-US" dirty="0"/>
              <a:t> </a:t>
            </a:r>
            <a:r>
              <a:rPr lang="en-US" i="1" dirty="0"/>
              <a:t>vivo</a:t>
            </a:r>
            <a:r>
              <a:rPr lang="en-US" dirty="0"/>
              <a:t> and </a:t>
            </a:r>
            <a:r>
              <a:rPr lang="en-US" i="1" dirty="0"/>
              <a:t>ex</a:t>
            </a:r>
            <a:r>
              <a:rPr lang="en-US" dirty="0"/>
              <a:t>-</a:t>
            </a:r>
            <a:r>
              <a:rPr lang="en-US" i="1" dirty="0"/>
              <a:t>vivo</a:t>
            </a:r>
            <a:r>
              <a:rPr lang="en-US" dirty="0"/>
              <a:t> imaging of catalysis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altLang="en-US" dirty="0"/>
              <a:t>New knowledge and competences expected to be acquired: 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sample preparation tailored to 3D tissues for high resolution imaging,</a:t>
            </a:r>
          </a:p>
          <a:p>
            <a:pPr marL="10858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knowledge on the localization and function of the catalyst inside living organisms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26F83-75B0-4E20-9460-6C983F6AF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146632"/>
            <a:ext cx="1282794" cy="490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53F68A-1F6E-4187-ADD7-06A3B99B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85" y="1611033"/>
            <a:ext cx="2148814" cy="6292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FA06A-0859-407F-9606-FA51C7A03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285" y="3901496"/>
            <a:ext cx="21145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3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AF4BEF4-238B-432B-8146-B7EA1D38E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7" y="1862590"/>
            <a:ext cx="8680022" cy="3858096"/>
          </a:xfrm>
          <a:prstGeom prst="rect">
            <a:avLst/>
          </a:prstGeom>
        </p:spPr>
      </p:pic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050" y="257839"/>
            <a:ext cx="4660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 err="1"/>
              <a:t>Scientific</a:t>
            </a:r>
            <a:r>
              <a:rPr lang="es-ES" altLang="en-US" sz="1800" b="1" dirty="0"/>
              <a:t> and Transversal </a:t>
            </a:r>
            <a:r>
              <a:rPr lang="es-ES" altLang="en-US" sz="1800" b="1" dirty="0" err="1"/>
              <a:t>Skills</a:t>
            </a:r>
            <a:r>
              <a:rPr lang="es-ES" altLang="en-US" sz="1800" b="1" dirty="0"/>
              <a:t> Training</a:t>
            </a:r>
            <a:endParaRPr lang="en-US" altLang="en-US" sz="1800" b="1" dirty="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BA5DF396-6469-4F62-9DEC-2276F87A1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87" y="1080519"/>
            <a:ext cx="7948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Local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A5B09B-3C34-499F-8C28-97F645766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146632"/>
            <a:ext cx="1282794" cy="490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EF150E-9F67-4E8D-BDBB-85050A73D674}"/>
              </a:ext>
            </a:extLst>
          </p:cNvPr>
          <p:cNvSpPr txBox="1"/>
          <p:nvPr/>
        </p:nvSpPr>
        <p:spPr>
          <a:xfrm>
            <a:off x="1654539" y="3109105"/>
            <a:ext cx="211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Workshop on Chemometrics &amp; Experiment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3445E-3CBB-4BCD-876C-566C8FEA9B32}"/>
              </a:ext>
            </a:extLst>
          </p:cNvPr>
          <p:cNvSpPr txBox="1"/>
          <p:nvPr/>
        </p:nvSpPr>
        <p:spPr>
          <a:xfrm>
            <a:off x="356087" y="4222903"/>
            <a:ext cx="255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General laboratory &amp; </a:t>
            </a:r>
          </a:p>
          <a:p>
            <a:r>
              <a:rPr lang="en-GB" dirty="0"/>
              <a:t>Cell culture 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7D078B-52A2-4F48-861D-CFA19826E156}"/>
              </a:ext>
            </a:extLst>
          </p:cNvPr>
          <p:cNvSpPr txBox="1"/>
          <p:nvPr/>
        </p:nvSpPr>
        <p:spPr>
          <a:xfrm>
            <a:off x="5184003" y="5469398"/>
            <a:ext cx="181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Workshop on Fiji ImageJ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A3D722-B908-436E-8166-5AB5EAC772FC}"/>
              </a:ext>
            </a:extLst>
          </p:cNvPr>
          <p:cNvSpPr txBox="1"/>
          <p:nvPr/>
        </p:nvSpPr>
        <p:spPr>
          <a:xfrm>
            <a:off x="3081520" y="4570306"/>
            <a:ext cx="211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Trainings for different in-house microscopes (Nikon eclipse Ti2 and Zeiss confocal LSM 800)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AF92F-EB75-48AA-8E66-3EF2F84C24EC}"/>
              </a:ext>
            </a:extLst>
          </p:cNvPr>
          <p:cNvSpPr txBox="1"/>
          <p:nvPr/>
        </p:nvSpPr>
        <p:spPr>
          <a:xfrm>
            <a:off x="251668" y="1793552"/>
            <a:ext cx="302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2392D1"/>
                </a:solidFill>
              </a:rPr>
              <a:t>Oct 2 </a:t>
            </a:r>
            <a:r>
              <a:rPr lang="en-GB" dirty="0">
                <a:solidFill>
                  <a:srgbClr val="2392D1"/>
                </a:solidFill>
              </a:rPr>
              <a:t>– 11</a:t>
            </a:r>
            <a:r>
              <a:rPr lang="en-GB" baseline="30000" dirty="0">
                <a:solidFill>
                  <a:srgbClr val="2392D1"/>
                </a:solidFill>
              </a:rPr>
              <a:t>th</a:t>
            </a:r>
            <a:r>
              <a:rPr lang="en-GB" dirty="0">
                <a:solidFill>
                  <a:srgbClr val="2392D1"/>
                </a:solidFill>
              </a:rPr>
              <a:t> IBEC Symposium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E254F-DB42-475A-99B2-820C60637B92}"/>
              </a:ext>
            </a:extLst>
          </p:cNvPr>
          <p:cNvSpPr txBox="1"/>
          <p:nvPr/>
        </p:nvSpPr>
        <p:spPr>
          <a:xfrm>
            <a:off x="5268603" y="3206328"/>
            <a:ext cx="301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392D1"/>
                </a:solidFill>
              </a:rPr>
              <a:t>Jul. 17 – 12</a:t>
            </a:r>
            <a:r>
              <a:rPr lang="en-GB" baseline="30000" dirty="0">
                <a:solidFill>
                  <a:srgbClr val="2392D1"/>
                </a:solidFill>
              </a:rPr>
              <a:t>th</a:t>
            </a:r>
            <a:r>
              <a:rPr lang="en-GB" dirty="0">
                <a:solidFill>
                  <a:srgbClr val="2392D1"/>
                </a:solidFill>
              </a:rPr>
              <a:t> IBEC Symposium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996C51-47E6-4052-9528-B6BD973BC99D}"/>
              </a:ext>
            </a:extLst>
          </p:cNvPr>
          <p:cNvSpPr txBox="1"/>
          <p:nvPr/>
        </p:nvSpPr>
        <p:spPr>
          <a:xfrm>
            <a:off x="3761925" y="1791654"/>
            <a:ext cx="403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2392D1"/>
                </a:solidFill>
              </a:rPr>
              <a:t>Feb. 8 </a:t>
            </a:r>
            <a:r>
              <a:rPr lang="en-GB" dirty="0">
                <a:solidFill>
                  <a:srgbClr val="2392D1"/>
                </a:solidFill>
              </a:rPr>
              <a:t>– BIST Symposium  on Microscopy, </a:t>
            </a:r>
            <a:r>
              <a:rPr lang="en-GB" dirty="0" err="1">
                <a:solidFill>
                  <a:srgbClr val="2392D1"/>
                </a:solidFill>
              </a:rPr>
              <a:t>Nanoscopy</a:t>
            </a:r>
            <a:r>
              <a:rPr lang="en-GB" dirty="0">
                <a:solidFill>
                  <a:srgbClr val="2392D1"/>
                </a:solidFill>
              </a:rPr>
              <a:t> and Imaging Sciences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992C60-3FDA-4CAC-AD72-81544B2F350F}"/>
              </a:ext>
            </a:extLst>
          </p:cNvPr>
          <p:cNvSpPr txBox="1"/>
          <p:nvPr/>
        </p:nvSpPr>
        <p:spPr>
          <a:xfrm>
            <a:off x="4620159" y="2550588"/>
            <a:ext cx="466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2392D1"/>
                </a:solidFill>
              </a:rPr>
              <a:t>Mar. 7 </a:t>
            </a:r>
            <a:r>
              <a:rPr lang="en-GB" dirty="0">
                <a:solidFill>
                  <a:srgbClr val="2392D1"/>
                </a:solidFill>
              </a:rPr>
              <a:t>– 9</a:t>
            </a:r>
            <a:r>
              <a:rPr lang="en-GB" baseline="30000" dirty="0">
                <a:solidFill>
                  <a:srgbClr val="2392D1"/>
                </a:solidFill>
              </a:rPr>
              <a:t>th</a:t>
            </a:r>
            <a:r>
              <a:rPr lang="en-GB" dirty="0">
                <a:solidFill>
                  <a:srgbClr val="2392D1"/>
                </a:solidFill>
              </a:rPr>
              <a:t> CNAG Symposium on 3D genomics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E2C42EE-F3E0-4601-809C-A25E1277E295}"/>
              </a:ext>
            </a:extLst>
          </p:cNvPr>
          <p:cNvSpPr/>
          <p:nvPr/>
        </p:nvSpPr>
        <p:spPr>
          <a:xfrm rot="16988845">
            <a:off x="1066141" y="3209442"/>
            <a:ext cx="167780" cy="245378"/>
          </a:xfrm>
          <a:prstGeom prst="ellipse">
            <a:avLst/>
          </a:prstGeom>
          <a:solidFill>
            <a:srgbClr val="ADB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C26060C-DFCD-474E-83FD-3215C28A67F9}"/>
              </a:ext>
            </a:extLst>
          </p:cNvPr>
          <p:cNvSpPr/>
          <p:nvPr/>
        </p:nvSpPr>
        <p:spPr>
          <a:xfrm rot="19718395">
            <a:off x="7334116" y="4558271"/>
            <a:ext cx="167780" cy="245378"/>
          </a:xfrm>
          <a:prstGeom prst="ellipse">
            <a:avLst/>
          </a:prstGeom>
          <a:solidFill>
            <a:srgbClr val="ADB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FF0E32A-8BA9-4FB3-BA1F-262B465B1AFE}"/>
              </a:ext>
            </a:extLst>
          </p:cNvPr>
          <p:cNvSpPr/>
          <p:nvPr/>
        </p:nvSpPr>
        <p:spPr>
          <a:xfrm>
            <a:off x="5515338" y="3574635"/>
            <a:ext cx="1843169" cy="1030921"/>
          </a:xfrm>
          <a:custGeom>
            <a:avLst/>
            <a:gdLst>
              <a:gd name="connsiteX0" fmla="*/ 1543574 w 1553325"/>
              <a:gd name="connsiteY0" fmla="*/ 738505 h 738505"/>
              <a:gd name="connsiteX1" fmla="*/ 1484851 w 1553325"/>
              <a:gd name="connsiteY1" fmla="*/ 184832 h 738505"/>
              <a:gd name="connsiteX2" fmla="*/ 1031845 w 1553325"/>
              <a:gd name="connsiteY2" fmla="*/ 33830 h 738505"/>
              <a:gd name="connsiteX3" fmla="*/ 0 w 1553325"/>
              <a:gd name="connsiteY3" fmla="*/ 33830 h 73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3325" h="738505">
                <a:moveTo>
                  <a:pt x="1543574" y="738505"/>
                </a:moveTo>
                <a:cubicBezTo>
                  <a:pt x="1556856" y="520391"/>
                  <a:pt x="1570139" y="302278"/>
                  <a:pt x="1484851" y="184832"/>
                </a:cubicBezTo>
                <a:cubicBezTo>
                  <a:pt x="1399563" y="67386"/>
                  <a:pt x="1279320" y="58997"/>
                  <a:pt x="1031845" y="33830"/>
                </a:cubicBezTo>
                <a:cubicBezTo>
                  <a:pt x="784370" y="8663"/>
                  <a:pt x="205530" y="-27689"/>
                  <a:pt x="0" y="33830"/>
                </a:cubicBezTo>
              </a:path>
            </a:pathLst>
          </a:custGeom>
          <a:noFill/>
          <a:ln>
            <a:solidFill>
              <a:srgbClr val="ADB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D00A465-0905-4306-93F1-3F10DEC89F6D}"/>
              </a:ext>
            </a:extLst>
          </p:cNvPr>
          <p:cNvSpPr/>
          <p:nvPr/>
        </p:nvSpPr>
        <p:spPr>
          <a:xfrm>
            <a:off x="340715" y="2151077"/>
            <a:ext cx="2419574" cy="1182243"/>
          </a:xfrm>
          <a:custGeom>
            <a:avLst/>
            <a:gdLst>
              <a:gd name="connsiteX0" fmla="*/ 707909 w 2125648"/>
              <a:gd name="connsiteY0" fmla="*/ 1170963 h 1182243"/>
              <a:gd name="connsiteX1" fmla="*/ 145846 w 2125648"/>
              <a:gd name="connsiteY1" fmla="*/ 1036740 h 1182243"/>
              <a:gd name="connsiteX2" fmla="*/ 28401 w 2125648"/>
              <a:gd name="connsiteY2" fmla="*/ 147506 h 1182243"/>
              <a:gd name="connsiteX3" fmla="*/ 582074 w 2125648"/>
              <a:gd name="connsiteY3" fmla="*/ 13283 h 1182243"/>
              <a:gd name="connsiteX4" fmla="*/ 1538419 w 2125648"/>
              <a:gd name="connsiteY4" fmla="*/ 4894 h 1182243"/>
              <a:gd name="connsiteX5" fmla="*/ 2125648 w 2125648"/>
              <a:gd name="connsiteY5" fmla="*/ 13283 h 118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5648" h="1182243">
                <a:moveTo>
                  <a:pt x="707909" y="1170963"/>
                </a:moveTo>
                <a:cubicBezTo>
                  <a:pt x="483503" y="1189139"/>
                  <a:pt x="259097" y="1207316"/>
                  <a:pt x="145846" y="1036740"/>
                </a:cubicBezTo>
                <a:cubicBezTo>
                  <a:pt x="32595" y="866164"/>
                  <a:pt x="-44304" y="318082"/>
                  <a:pt x="28401" y="147506"/>
                </a:cubicBezTo>
                <a:cubicBezTo>
                  <a:pt x="101106" y="-23070"/>
                  <a:pt x="330404" y="37052"/>
                  <a:pt x="582074" y="13283"/>
                </a:cubicBezTo>
                <a:cubicBezTo>
                  <a:pt x="833744" y="-10486"/>
                  <a:pt x="1281157" y="4894"/>
                  <a:pt x="1538419" y="4894"/>
                </a:cubicBezTo>
                <a:cubicBezTo>
                  <a:pt x="1795681" y="4894"/>
                  <a:pt x="1960664" y="9088"/>
                  <a:pt x="2125648" y="13283"/>
                </a:cubicBezTo>
              </a:path>
            </a:pathLst>
          </a:custGeom>
          <a:noFill/>
          <a:ln>
            <a:solidFill>
              <a:srgbClr val="ADB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7FC04B4-9D9F-498A-A694-8596CE4D936D}"/>
              </a:ext>
            </a:extLst>
          </p:cNvPr>
          <p:cNvSpPr/>
          <p:nvPr/>
        </p:nvSpPr>
        <p:spPr>
          <a:xfrm rot="2818774">
            <a:off x="4095502" y="3607220"/>
            <a:ext cx="167780" cy="245378"/>
          </a:xfrm>
          <a:prstGeom prst="ellipse">
            <a:avLst/>
          </a:prstGeom>
          <a:solidFill>
            <a:srgbClr val="ADB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A59F644-3EC7-46A2-9244-D3ED9EF472DC}"/>
              </a:ext>
            </a:extLst>
          </p:cNvPr>
          <p:cNvSpPr/>
          <p:nvPr/>
        </p:nvSpPr>
        <p:spPr>
          <a:xfrm>
            <a:off x="3941619" y="2412286"/>
            <a:ext cx="2836686" cy="1245314"/>
          </a:xfrm>
          <a:custGeom>
            <a:avLst/>
            <a:gdLst>
              <a:gd name="connsiteX0" fmla="*/ 269654 w 2836686"/>
              <a:gd name="connsiteY0" fmla="*/ 1245314 h 1245314"/>
              <a:gd name="connsiteX1" fmla="*/ 479379 w 2836686"/>
              <a:gd name="connsiteY1" fmla="*/ 641307 h 1245314"/>
              <a:gd name="connsiteX2" fmla="*/ 9596 w 2836686"/>
              <a:gd name="connsiteY2" fmla="*/ 129578 h 1245314"/>
              <a:gd name="connsiteX3" fmla="*/ 244487 w 2836686"/>
              <a:gd name="connsiteY3" fmla="*/ 12132 h 1245314"/>
              <a:gd name="connsiteX4" fmla="*/ 1167276 w 2836686"/>
              <a:gd name="connsiteY4" fmla="*/ 3743 h 1245314"/>
              <a:gd name="connsiteX5" fmla="*/ 2836686 w 2836686"/>
              <a:gd name="connsiteY5" fmla="*/ 20521 h 124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6686" h="1245314">
                <a:moveTo>
                  <a:pt x="269654" y="1245314"/>
                </a:moveTo>
                <a:cubicBezTo>
                  <a:pt x="396188" y="1036288"/>
                  <a:pt x="522722" y="827263"/>
                  <a:pt x="479379" y="641307"/>
                </a:cubicBezTo>
                <a:cubicBezTo>
                  <a:pt x="436036" y="455351"/>
                  <a:pt x="48745" y="234440"/>
                  <a:pt x="9596" y="129578"/>
                </a:cubicBezTo>
                <a:cubicBezTo>
                  <a:pt x="-29553" y="24715"/>
                  <a:pt x="51540" y="33104"/>
                  <a:pt x="244487" y="12132"/>
                </a:cubicBezTo>
                <a:cubicBezTo>
                  <a:pt x="437434" y="-8840"/>
                  <a:pt x="1167276" y="3743"/>
                  <a:pt x="1167276" y="3743"/>
                </a:cubicBezTo>
                <a:cubicBezTo>
                  <a:pt x="1599309" y="5141"/>
                  <a:pt x="2438209" y="51280"/>
                  <a:pt x="2836686" y="20521"/>
                </a:cubicBezTo>
              </a:path>
            </a:pathLst>
          </a:custGeom>
          <a:noFill/>
          <a:ln>
            <a:solidFill>
              <a:srgbClr val="ADB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D285C09-334D-4396-86A1-9E32674E6068}"/>
              </a:ext>
            </a:extLst>
          </p:cNvPr>
          <p:cNvSpPr/>
          <p:nvPr/>
        </p:nvSpPr>
        <p:spPr>
          <a:xfrm rot="2393649">
            <a:off x="4612208" y="4174503"/>
            <a:ext cx="167780" cy="245378"/>
          </a:xfrm>
          <a:prstGeom prst="ellipse">
            <a:avLst/>
          </a:prstGeom>
          <a:solidFill>
            <a:srgbClr val="ADB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C705DFC-906A-4B7B-9189-2493D5AB101F}"/>
              </a:ext>
            </a:extLst>
          </p:cNvPr>
          <p:cNvSpPr/>
          <p:nvPr/>
        </p:nvSpPr>
        <p:spPr>
          <a:xfrm>
            <a:off x="4707184" y="2897220"/>
            <a:ext cx="3757308" cy="1330831"/>
          </a:xfrm>
          <a:custGeom>
            <a:avLst/>
            <a:gdLst>
              <a:gd name="connsiteX0" fmla="*/ 15818 w 3757308"/>
              <a:gd name="connsiteY0" fmla="*/ 1330831 h 1330831"/>
              <a:gd name="connsiteX1" fmla="*/ 40985 w 3757308"/>
              <a:gd name="connsiteY1" fmla="*/ 970105 h 1330831"/>
              <a:gd name="connsiteX2" fmla="*/ 368155 w 3757308"/>
              <a:gd name="connsiteY2" fmla="*/ 651323 h 1330831"/>
              <a:gd name="connsiteX3" fmla="*/ 510768 w 3757308"/>
              <a:gd name="connsiteY3" fmla="*/ 147984 h 1330831"/>
              <a:gd name="connsiteX4" fmla="*/ 1332889 w 3757308"/>
              <a:gd name="connsiteY4" fmla="*/ 22149 h 1330831"/>
              <a:gd name="connsiteX5" fmla="*/ 3757308 w 3757308"/>
              <a:gd name="connsiteY5" fmla="*/ 13760 h 13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7308" h="1330831">
                <a:moveTo>
                  <a:pt x="15818" y="1330831"/>
                </a:moveTo>
                <a:cubicBezTo>
                  <a:pt x="-960" y="1207093"/>
                  <a:pt x="-17738" y="1083356"/>
                  <a:pt x="40985" y="970105"/>
                </a:cubicBezTo>
                <a:cubicBezTo>
                  <a:pt x="99708" y="856854"/>
                  <a:pt x="289858" y="788343"/>
                  <a:pt x="368155" y="651323"/>
                </a:cubicBezTo>
                <a:cubicBezTo>
                  <a:pt x="446452" y="514303"/>
                  <a:pt x="349979" y="252846"/>
                  <a:pt x="510768" y="147984"/>
                </a:cubicBezTo>
                <a:cubicBezTo>
                  <a:pt x="671557" y="43122"/>
                  <a:pt x="791799" y="44520"/>
                  <a:pt x="1332889" y="22149"/>
                </a:cubicBezTo>
                <a:cubicBezTo>
                  <a:pt x="1873979" y="-222"/>
                  <a:pt x="3316886" y="-10009"/>
                  <a:pt x="3757308" y="13760"/>
                </a:cubicBezTo>
              </a:path>
            </a:pathLst>
          </a:custGeom>
          <a:noFill/>
          <a:ln>
            <a:solidFill>
              <a:srgbClr val="ADB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3CA89A2-5729-44B2-ACB3-C2B98835418A}"/>
              </a:ext>
            </a:extLst>
          </p:cNvPr>
          <p:cNvCxnSpPr>
            <a:cxnSpLocks/>
          </p:cNvCxnSpPr>
          <p:nvPr/>
        </p:nvCxnSpPr>
        <p:spPr>
          <a:xfrm flipH="1" flipV="1">
            <a:off x="2211358" y="2595153"/>
            <a:ext cx="132327" cy="516903"/>
          </a:xfrm>
          <a:prstGeom prst="straightConnector1">
            <a:avLst/>
          </a:prstGeom>
          <a:ln w="57150">
            <a:solidFill>
              <a:srgbClr val="3A3A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76E941E-0DF3-4D6C-81D4-A7CB82FD9F49}"/>
              </a:ext>
            </a:extLst>
          </p:cNvPr>
          <p:cNvCxnSpPr>
            <a:cxnSpLocks/>
          </p:cNvCxnSpPr>
          <p:nvPr/>
        </p:nvCxnSpPr>
        <p:spPr>
          <a:xfrm flipV="1">
            <a:off x="1260728" y="2919921"/>
            <a:ext cx="185899" cy="1354748"/>
          </a:xfrm>
          <a:prstGeom prst="straightConnector1">
            <a:avLst/>
          </a:prstGeom>
          <a:ln w="57150">
            <a:solidFill>
              <a:srgbClr val="3A3A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200F409-789E-4578-9C84-A2DDDD67C9A6}"/>
              </a:ext>
            </a:extLst>
          </p:cNvPr>
          <p:cNvCxnSpPr>
            <a:cxnSpLocks/>
          </p:cNvCxnSpPr>
          <p:nvPr/>
        </p:nvCxnSpPr>
        <p:spPr>
          <a:xfrm flipH="1" flipV="1">
            <a:off x="3648846" y="3165696"/>
            <a:ext cx="169781" cy="1366840"/>
          </a:xfrm>
          <a:prstGeom prst="straightConnector1">
            <a:avLst/>
          </a:prstGeom>
          <a:ln w="57150">
            <a:solidFill>
              <a:srgbClr val="3A3A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BD94665-24F0-4F41-BCEA-D6CA013627AE}"/>
              </a:ext>
            </a:extLst>
          </p:cNvPr>
          <p:cNvCxnSpPr>
            <a:cxnSpLocks/>
          </p:cNvCxnSpPr>
          <p:nvPr/>
        </p:nvCxnSpPr>
        <p:spPr>
          <a:xfrm flipV="1">
            <a:off x="6585838" y="4928453"/>
            <a:ext cx="496225" cy="553477"/>
          </a:xfrm>
          <a:prstGeom prst="straightConnector1">
            <a:avLst/>
          </a:prstGeom>
          <a:ln w="57150">
            <a:solidFill>
              <a:srgbClr val="3A3A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2D6DDEE-49EE-49E0-9C23-E9701430FBE5}"/>
              </a:ext>
            </a:extLst>
          </p:cNvPr>
          <p:cNvSpPr txBox="1"/>
          <p:nvPr/>
        </p:nvSpPr>
        <p:spPr>
          <a:xfrm>
            <a:off x="7359950" y="5217559"/>
            <a:ext cx="184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Workshop on Entrepreneurship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F839535-7F5D-4E61-9B7C-A25D136FB5B6}"/>
              </a:ext>
            </a:extLst>
          </p:cNvPr>
          <p:cNvCxnSpPr>
            <a:cxnSpLocks/>
          </p:cNvCxnSpPr>
          <p:nvPr/>
        </p:nvCxnSpPr>
        <p:spPr>
          <a:xfrm flipH="1" flipV="1">
            <a:off x="7248854" y="4773325"/>
            <a:ext cx="549721" cy="468798"/>
          </a:xfrm>
          <a:prstGeom prst="straightConnector1">
            <a:avLst/>
          </a:prstGeom>
          <a:ln w="57150">
            <a:solidFill>
              <a:srgbClr val="3A3A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24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050" y="257839"/>
            <a:ext cx="4660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 err="1"/>
              <a:t>Scientific</a:t>
            </a:r>
            <a:r>
              <a:rPr lang="es-ES" altLang="en-US" sz="1800" b="1" dirty="0"/>
              <a:t> and Transversal </a:t>
            </a:r>
            <a:r>
              <a:rPr lang="es-ES" altLang="en-US" sz="1800" b="1" dirty="0" err="1"/>
              <a:t>Skills</a:t>
            </a:r>
            <a:r>
              <a:rPr lang="es-ES" altLang="en-US" sz="1800" b="1" dirty="0"/>
              <a:t> Training</a:t>
            </a:r>
            <a:endParaRPr lang="en-US" altLang="en-US" sz="1800" b="1" dirty="0"/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A242491F-876F-4EC9-9FCA-4F16E75C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87" y="4697039"/>
            <a:ext cx="794815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PhD studies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University: University of Barcelona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Title of PhD: </a:t>
            </a:r>
            <a:r>
              <a:rPr lang="en-US" i="1" dirty="0">
                <a:solidFill>
                  <a:srgbClr val="2392D1"/>
                </a:solidFill>
              </a:rPr>
              <a:t>Super-Resolution Imaging of </a:t>
            </a:r>
            <a:r>
              <a:rPr lang="en-US" i="1" dirty="0" err="1">
                <a:solidFill>
                  <a:srgbClr val="2392D1"/>
                </a:solidFill>
              </a:rPr>
              <a:t>Bioorthogonal</a:t>
            </a:r>
            <a:r>
              <a:rPr lang="en-US" i="1" dirty="0">
                <a:solidFill>
                  <a:srgbClr val="2392D1"/>
                </a:solidFill>
              </a:rPr>
              <a:t> Catalytic Nanoparticles</a:t>
            </a:r>
            <a:endParaRPr lang="en-GB" dirty="0">
              <a:solidFill>
                <a:srgbClr val="2392D1"/>
              </a:solidFill>
            </a:endParaRPr>
          </a:p>
          <a:p>
            <a:r>
              <a:rPr lang="en-US" i="1" dirty="0">
                <a:solidFill>
                  <a:srgbClr val="2392D1"/>
                </a:solidFill>
              </a:rPr>
              <a:t>     for Cancer Therapy</a:t>
            </a:r>
            <a:endParaRPr lang="en-US" altLang="en-US" dirty="0">
              <a:solidFill>
                <a:srgbClr val="2392D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Enrolment: 16/10/2018</a:t>
            </a: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50684291-1CE1-4321-BCED-A050D8072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87" y="1146074"/>
            <a:ext cx="7948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Network-wide training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B9109B-815B-4126-977F-CE2269F46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146632"/>
            <a:ext cx="1282794" cy="490370"/>
          </a:xfrm>
          <a:prstGeom prst="rect">
            <a:avLst/>
          </a:prstGeom>
        </p:spPr>
      </p:pic>
      <p:pic>
        <p:nvPicPr>
          <p:cNvPr id="3" name="Picture 2" descr="A picture containing sitting&#10;&#10;Description automatically generated">
            <a:extLst>
              <a:ext uri="{FF2B5EF4-FFF2-40B4-BE49-F238E27FC236}">
                <a16:creationId xmlns:a16="http://schemas.microsoft.com/office/drawing/2014/main" id="{564E123E-E843-4732-AF65-190A8FA5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" y="1849519"/>
            <a:ext cx="9144000" cy="17908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7076F0-0B90-4144-B52E-E069C0732925}"/>
              </a:ext>
            </a:extLst>
          </p:cNvPr>
          <p:cNvSpPr txBox="1"/>
          <p:nvPr/>
        </p:nvSpPr>
        <p:spPr>
          <a:xfrm>
            <a:off x="159330" y="2763178"/>
            <a:ext cx="1777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25-29/03/2019</a:t>
            </a:r>
          </a:p>
          <a:p>
            <a:r>
              <a:rPr lang="en-GB" sz="1600" dirty="0"/>
              <a:t>Eindhoven (TUE)</a:t>
            </a:r>
          </a:p>
          <a:p>
            <a:r>
              <a:rPr lang="en-GB" sz="1600" dirty="0">
                <a:solidFill>
                  <a:srgbClr val="2392D1"/>
                </a:solidFill>
              </a:rPr>
              <a:t>Meeting 1 &amp; Training Event 1:</a:t>
            </a:r>
            <a:r>
              <a:rPr lang="en-GB" sz="1600" dirty="0"/>
              <a:t> </a:t>
            </a:r>
            <a:r>
              <a:rPr lang="en-GB" sz="1600" i="1" dirty="0"/>
              <a:t>How to Plan and Start a PhD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A91D0-E12E-431E-B8EA-6AC0E67AE965}"/>
              </a:ext>
            </a:extLst>
          </p:cNvPr>
          <p:cNvSpPr txBox="1"/>
          <p:nvPr/>
        </p:nvSpPr>
        <p:spPr>
          <a:xfrm>
            <a:off x="2001149" y="2893830"/>
            <a:ext cx="1777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23-27/09/2019</a:t>
            </a:r>
          </a:p>
          <a:p>
            <a:r>
              <a:rPr lang="en-GB" sz="1600" dirty="0"/>
              <a:t>Basel (BAS)</a:t>
            </a:r>
          </a:p>
          <a:p>
            <a:r>
              <a:rPr lang="en-GB" sz="1600" dirty="0">
                <a:solidFill>
                  <a:srgbClr val="2392D1"/>
                </a:solidFill>
              </a:rPr>
              <a:t>Training Event 2: </a:t>
            </a:r>
            <a:r>
              <a:rPr lang="en-GB" sz="1600" i="1" dirty="0"/>
              <a:t>Chemical Synthesis and Catalysis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1DCAC-4A63-4A75-BAA2-EAFD4597AF50}"/>
              </a:ext>
            </a:extLst>
          </p:cNvPr>
          <p:cNvSpPr txBox="1"/>
          <p:nvPr/>
        </p:nvSpPr>
        <p:spPr>
          <a:xfrm>
            <a:off x="3735380" y="3207324"/>
            <a:ext cx="1777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Edinburgh (EDI)</a:t>
            </a:r>
          </a:p>
          <a:p>
            <a:r>
              <a:rPr lang="en-GB" sz="1600" dirty="0">
                <a:solidFill>
                  <a:srgbClr val="2392D1"/>
                </a:solidFill>
              </a:rPr>
              <a:t>Meeting 2 &amp; Training Event 3: </a:t>
            </a:r>
            <a:r>
              <a:rPr lang="en-GB" sz="1600" i="1" dirty="0"/>
              <a:t>Dug Delivery and microscopy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A0256D-FB9F-4BAB-9335-93609B604D2B}"/>
              </a:ext>
            </a:extLst>
          </p:cNvPr>
          <p:cNvSpPr txBox="1"/>
          <p:nvPr/>
        </p:nvSpPr>
        <p:spPr>
          <a:xfrm>
            <a:off x="5598199" y="3340259"/>
            <a:ext cx="1777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Tel Aviv (TAU)</a:t>
            </a:r>
          </a:p>
          <a:p>
            <a:r>
              <a:rPr lang="en-GB" sz="1600" dirty="0">
                <a:solidFill>
                  <a:srgbClr val="2392D1"/>
                </a:solidFill>
              </a:rPr>
              <a:t>Training Event 4: </a:t>
            </a:r>
            <a:r>
              <a:rPr lang="en-GB" sz="1600" i="1" dirty="0"/>
              <a:t>Going in vivo, chemistry and cancer biology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A30628-6561-419E-981D-9CF9F686F87E}"/>
              </a:ext>
            </a:extLst>
          </p:cNvPr>
          <p:cNvSpPr txBox="1"/>
          <p:nvPr/>
        </p:nvSpPr>
        <p:spPr>
          <a:xfrm>
            <a:off x="7411950" y="3151925"/>
            <a:ext cx="1777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Barcelona (IBEC)</a:t>
            </a:r>
          </a:p>
          <a:p>
            <a:r>
              <a:rPr lang="en-GB" sz="1600" dirty="0">
                <a:solidFill>
                  <a:srgbClr val="2392D1"/>
                </a:solidFill>
              </a:rPr>
              <a:t>Meeting 3 &amp; Training Event 5: </a:t>
            </a:r>
            <a:r>
              <a:rPr lang="en-GB" sz="1600" i="1" dirty="0"/>
              <a:t>Getting ready for the next career step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399CB0-EBE6-40CC-80AD-064CBA9D194C}"/>
              </a:ext>
            </a:extLst>
          </p:cNvPr>
          <p:cNvSpPr txBox="1"/>
          <p:nvPr/>
        </p:nvSpPr>
        <p:spPr>
          <a:xfrm>
            <a:off x="3026136" y="1470655"/>
            <a:ext cx="3264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3A3A3C"/>
                </a:solidFill>
              </a:rPr>
              <a:t>6-7/06.2019 Edinburgh</a:t>
            </a:r>
          </a:p>
          <a:p>
            <a:r>
              <a:rPr lang="en-GB" sz="1600" dirty="0" err="1">
                <a:solidFill>
                  <a:srgbClr val="3A3A3C"/>
                </a:solidFill>
              </a:rPr>
              <a:t>Bioorthogonal</a:t>
            </a:r>
            <a:r>
              <a:rPr lang="en-GB" sz="1600" dirty="0">
                <a:solidFill>
                  <a:srgbClr val="3A3A3C"/>
                </a:solidFill>
              </a:rPr>
              <a:t> &amp; </a:t>
            </a:r>
            <a:r>
              <a:rPr lang="en-GB" sz="1600" dirty="0" err="1">
                <a:solidFill>
                  <a:srgbClr val="3A3A3C"/>
                </a:solidFill>
              </a:rPr>
              <a:t>Bioresponsive</a:t>
            </a:r>
            <a:r>
              <a:rPr lang="en-GB" sz="1600" dirty="0">
                <a:solidFill>
                  <a:srgbClr val="3A3A3C"/>
                </a:solidFill>
              </a:rPr>
              <a:t> </a:t>
            </a:r>
          </a:p>
          <a:p>
            <a:endParaRPr lang="en-GB" sz="1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2CAF78-FA53-45AA-B95F-1D1A6A3E17BA}"/>
              </a:ext>
            </a:extLst>
          </p:cNvPr>
          <p:cNvSpPr/>
          <p:nvPr/>
        </p:nvSpPr>
        <p:spPr>
          <a:xfrm>
            <a:off x="4658383" y="2399515"/>
            <a:ext cx="647028" cy="450345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70D17F-03EB-4C5B-B78D-875DF6907AA9}"/>
              </a:ext>
            </a:extLst>
          </p:cNvPr>
          <p:cNvSpPr/>
          <p:nvPr/>
        </p:nvSpPr>
        <p:spPr>
          <a:xfrm>
            <a:off x="5597242" y="2466833"/>
            <a:ext cx="647028" cy="450345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48D451-C94B-4B9A-A148-CEFBE920D7B4}"/>
              </a:ext>
            </a:extLst>
          </p:cNvPr>
          <p:cNvCxnSpPr>
            <a:stCxn id="19" idx="3"/>
          </p:cNvCxnSpPr>
          <p:nvPr/>
        </p:nvCxnSpPr>
        <p:spPr>
          <a:xfrm flipH="1">
            <a:off x="4392538" y="2783909"/>
            <a:ext cx="360600" cy="423415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395C4A-6B49-4822-BB69-059BD655804C}"/>
              </a:ext>
            </a:extLst>
          </p:cNvPr>
          <p:cNvCxnSpPr>
            <a:cxnSpLocks/>
          </p:cNvCxnSpPr>
          <p:nvPr/>
        </p:nvCxnSpPr>
        <p:spPr>
          <a:xfrm>
            <a:off x="5902244" y="2916844"/>
            <a:ext cx="332113" cy="423415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62697F0-9AF2-45F7-B814-BD7B5400121B}"/>
              </a:ext>
            </a:extLst>
          </p:cNvPr>
          <p:cNvSpPr/>
          <p:nvPr/>
        </p:nvSpPr>
        <p:spPr>
          <a:xfrm rot="21096994">
            <a:off x="7159698" y="2389368"/>
            <a:ext cx="647028" cy="450345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38E617-8F1D-43E5-9F2B-2D90464D8785}"/>
              </a:ext>
            </a:extLst>
          </p:cNvPr>
          <p:cNvCxnSpPr>
            <a:cxnSpLocks/>
          </p:cNvCxnSpPr>
          <p:nvPr/>
        </p:nvCxnSpPr>
        <p:spPr>
          <a:xfrm>
            <a:off x="7546205" y="2843503"/>
            <a:ext cx="332113" cy="423415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FA27613-977F-4328-9DB7-DE175C6ACF2F}"/>
              </a:ext>
            </a:extLst>
          </p:cNvPr>
          <p:cNvSpPr/>
          <p:nvPr/>
        </p:nvSpPr>
        <p:spPr>
          <a:xfrm>
            <a:off x="3125300" y="2164353"/>
            <a:ext cx="647028" cy="450345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AD26DB-A0EB-489D-99EB-5665C5EDADF7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2889912" y="2614364"/>
            <a:ext cx="540390" cy="279466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8BC21D27-C098-4405-B670-42DB6186E1B4}"/>
              </a:ext>
            </a:extLst>
          </p:cNvPr>
          <p:cNvSpPr/>
          <p:nvPr/>
        </p:nvSpPr>
        <p:spPr>
          <a:xfrm>
            <a:off x="1645488" y="2100757"/>
            <a:ext cx="647028" cy="450345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D1B0F2F-0983-4BD7-9358-EEE29B5CA051}"/>
              </a:ext>
            </a:extLst>
          </p:cNvPr>
          <p:cNvCxnSpPr>
            <a:cxnSpLocks/>
          </p:cNvCxnSpPr>
          <p:nvPr/>
        </p:nvCxnSpPr>
        <p:spPr>
          <a:xfrm flipH="1">
            <a:off x="1455831" y="2567860"/>
            <a:ext cx="503205" cy="279466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6ECA39F-38D9-401C-91EE-DAFD4A2D52D8}"/>
              </a:ext>
            </a:extLst>
          </p:cNvPr>
          <p:cNvCxnSpPr/>
          <p:nvPr/>
        </p:nvCxnSpPr>
        <p:spPr>
          <a:xfrm flipH="1">
            <a:off x="2709644" y="1849519"/>
            <a:ext cx="316492" cy="390342"/>
          </a:xfrm>
          <a:prstGeom prst="straightConnector1">
            <a:avLst/>
          </a:prstGeom>
          <a:ln w="38100">
            <a:solidFill>
              <a:srgbClr val="2392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73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2D5A90D-4EE6-4A80-90BA-4E01543A1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186"/>
            <a:ext cx="9144000" cy="3547627"/>
          </a:xfrm>
          <a:prstGeom prst="rect">
            <a:avLst/>
          </a:prstGeom>
        </p:spPr>
      </p:pic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737" y="257839"/>
            <a:ext cx="22749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Personal </a:t>
            </a:r>
            <a:r>
              <a:rPr lang="es-ES" altLang="en-US" sz="1800" b="1" dirty="0" err="1"/>
              <a:t>trajectory</a:t>
            </a:r>
            <a:endParaRPr lang="en-US" alt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146632"/>
            <a:ext cx="1282794" cy="4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92" y="257839"/>
            <a:ext cx="2646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 err="1"/>
              <a:t>Background</a:t>
            </a:r>
            <a:r>
              <a:rPr lang="es-ES" altLang="en-US" sz="1800" b="1" dirty="0"/>
              <a:t> and </a:t>
            </a:r>
            <a:r>
              <a:rPr lang="es-ES" altLang="en-US" sz="1800" b="1" dirty="0" err="1"/>
              <a:t>skills</a:t>
            </a:r>
            <a:endParaRPr lang="en-US" alt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146632"/>
            <a:ext cx="1282794" cy="49037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2787" y="841852"/>
            <a:ext cx="8721213" cy="746791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2392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n-GB" sz="3200" baseline="30000" dirty="0">
                <a:solidFill>
                  <a:srgbClr val="2392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GB" sz="3200" dirty="0">
                <a:solidFill>
                  <a:srgbClr val="2392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internship in Radboud University Medical </a:t>
            </a:r>
            <a:r>
              <a:rPr lang="en-GB" sz="3200" dirty="0" err="1">
                <a:solidFill>
                  <a:srgbClr val="2392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Center</a:t>
            </a:r>
            <a:endParaRPr lang="en-US" sz="3200" dirty="0">
              <a:solidFill>
                <a:srgbClr val="2392D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2787" y="1669410"/>
            <a:ext cx="8268929" cy="4220114"/>
          </a:xfrm>
        </p:spPr>
        <p:txBody>
          <a:bodyPr/>
          <a:lstStyle/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Supervisor: Prof. Roland Brock, Dept. of Biochemistry of Integrated Systems</a:t>
            </a:r>
          </a:p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uptake mechanism of cell penetrating peptides  </a:t>
            </a:r>
          </a:p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Confocal microscopy techniques</a:t>
            </a:r>
          </a:p>
          <a:p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https://ars.els-cdn.com/content/image/1-s2.0-S0168365917305333-fx1_lrg.jpg">
            <a:extLst>
              <a:ext uri="{FF2B5EF4-FFF2-40B4-BE49-F238E27FC236}">
                <a16:creationId xmlns:a16="http://schemas.microsoft.com/office/drawing/2014/main" id="{38F0F0F4-1BAA-4D6B-BE28-689E88A1D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42" y="3782967"/>
            <a:ext cx="3791305" cy="203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A5C42D-427F-4627-AA83-3A3857EF3FDA}"/>
              </a:ext>
            </a:extLst>
          </p:cNvPr>
          <p:cNvSpPr txBox="1"/>
          <p:nvPr/>
        </p:nvSpPr>
        <p:spPr>
          <a:xfrm>
            <a:off x="6593747" y="5958608"/>
            <a:ext cx="2407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J. of Controlled Release</a:t>
            </a:r>
            <a:r>
              <a:rPr lang="en-GB" sz="1400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82860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92" y="257839"/>
            <a:ext cx="2646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 err="1"/>
              <a:t>Background</a:t>
            </a:r>
            <a:r>
              <a:rPr lang="es-ES" altLang="en-US" sz="1800" b="1" dirty="0"/>
              <a:t> and </a:t>
            </a:r>
            <a:r>
              <a:rPr lang="es-ES" altLang="en-US" sz="1800" b="1" dirty="0" err="1"/>
              <a:t>skills</a:t>
            </a:r>
            <a:endParaRPr lang="en-US" alt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146632"/>
            <a:ext cx="1282794" cy="49037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149" y="877028"/>
            <a:ext cx="10515600" cy="746791"/>
          </a:xfrm>
        </p:spPr>
        <p:txBody>
          <a:bodyPr>
            <a:normAutofit/>
          </a:bodyPr>
          <a:lstStyle/>
          <a:p>
            <a:r>
              <a:rPr lang="ro-RO" sz="3200" dirty="0">
                <a:solidFill>
                  <a:srgbClr val="2392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o-RO" sz="3200" baseline="30000" dirty="0">
                <a:solidFill>
                  <a:srgbClr val="2392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nd</a:t>
            </a:r>
            <a:r>
              <a:rPr lang="en-GB" sz="3200" dirty="0">
                <a:solidFill>
                  <a:srgbClr val="2392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internship in IBEC, </a:t>
            </a:r>
            <a:r>
              <a:rPr lang="ro-RO" sz="3200" dirty="0">
                <a:solidFill>
                  <a:srgbClr val="2392D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Barcelona</a:t>
            </a:r>
            <a:endParaRPr lang="en-US" sz="3200" dirty="0">
              <a:solidFill>
                <a:srgbClr val="2392D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0149" y="1662900"/>
            <a:ext cx="8066871" cy="3884553"/>
          </a:xfrm>
        </p:spPr>
        <p:txBody>
          <a:bodyPr/>
          <a:lstStyle/>
          <a:p>
            <a:r>
              <a:rPr lang="ro-RO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Super-resolution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microscopy on complexes of cell penetrating peptides (R9) and genetic cargo (mRNA) </a:t>
            </a:r>
          </a:p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Supervisor: </a:t>
            </a:r>
            <a:r>
              <a:rPr lang="en-GB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Dr.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Lorenzo Albertazzi, Nanoscopy for nanomedicine</a:t>
            </a:r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group</a:t>
            </a:r>
            <a:endParaRPr lang="ro-RO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AC28ED-5634-400C-89EB-A67DE94DA498}"/>
              </a:ext>
            </a:extLst>
          </p:cNvPr>
          <p:cNvGrpSpPr/>
          <p:nvPr/>
        </p:nvGrpSpPr>
        <p:grpSpPr>
          <a:xfrm>
            <a:off x="203659" y="3429000"/>
            <a:ext cx="8736681" cy="2457956"/>
            <a:chOff x="0" y="3028055"/>
            <a:chExt cx="9144000" cy="2572550"/>
          </a:xfrm>
        </p:grpSpPr>
        <p:pic>
          <p:nvPicPr>
            <p:cNvPr id="2050" name="Picture 2" descr="https://pubs.acs.org/na101/home/literatum/publisher/achs/journals/content/nalefd/2019/nalefd.2019.19.issue-5/acs.nanolett.8b04407/20190501/images/large/nl-2018-04407e_0001.jpeg">
              <a:extLst>
                <a:ext uri="{FF2B5EF4-FFF2-40B4-BE49-F238E27FC236}">
                  <a16:creationId xmlns:a16="http://schemas.microsoft.com/office/drawing/2014/main" id="{CF9A32F7-0C9A-4762-8EAE-5F340C88EB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474"/>
            <a:stretch/>
          </p:blipFill>
          <p:spPr bwMode="auto">
            <a:xfrm>
              <a:off x="0" y="3117963"/>
              <a:ext cx="9144000" cy="2482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353DDA-DEDB-4F19-892F-567AC52E0FB9}"/>
                </a:ext>
              </a:extLst>
            </p:cNvPr>
            <p:cNvSpPr/>
            <p:nvPr/>
          </p:nvSpPr>
          <p:spPr>
            <a:xfrm>
              <a:off x="51313" y="3028055"/>
              <a:ext cx="371474" cy="400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0276B24-1DAD-447F-8BBD-8C788DD11709}"/>
              </a:ext>
            </a:extLst>
          </p:cNvPr>
          <p:cNvSpPr txBox="1"/>
          <p:nvPr/>
        </p:nvSpPr>
        <p:spPr>
          <a:xfrm>
            <a:off x="7499757" y="5975425"/>
            <a:ext cx="1979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err="1"/>
              <a:t>Nanoletters</a:t>
            </a:r>
            <a:r>
              <a:rPr lang="en-GB" sz="1600" i="1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62870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941092-1D15-43B9-8743-B1C8A5C87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 b="3271"/>
          <a:stretch/>
        </p:blipFill>
        <p:spPr>
          <a:xfrm>
            <a:off x="0" y="743485"/>
            <a:ext cx="9144000" cy="5551252"/>
          </a:xfrm>
          <a:prstGeom prst="rect">
            <a:avLst/>
          </a:prstGeom>
        </p:spPr>
      </p:pic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92" y="257839"/>
            <a:ext cx="2646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 err="1"/>
              <a:t>Background</a:t>
            </a:r>
            <a:r>
              <a:rPr lang="es-ES" altLang="en-US" sz="1800" b="1" dirty="0"/>
              <a:t> and </a:t>
            </a:r>
            <a:r>
              <a:rPr lang="es-ES" altLang="en-US" sz="1800" b="1" dirty="0" err="1"/>
              <a:t>skills</a:t>
            </a:r>
            <a:endParaRPr lang="en-US" alt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146632"/>
            <a:ext cx="1282794" cy="490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BC78F0-0046-4D59-B72B-ADA01BA22597}"/>
              </a:ext>
            </a:extLst>
          </p:cNvPr>
          <p:cNvSpPr txBox="1"/>
          <p:nvPr/>
        </p:nvSpPr>
        <p:spPr>
          <a:xfrm>
            <a:off x="7491368" y="5956183"/>
            <a:ext cx="1979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err="1">
                <a:solidFill>
                  <a:schemeClr val="bg1"/>
                </a:solidFill>
              </a:rPr>
              <a:t>Nanoletters</a:t>
            </a:r>
            <a:r>
              <a:rPr lang="en-GB" sz="1600" i="1" dirty="0">
                <a:solidFill>
                  <a:schemeClr val="bg1"/>
                </a:solidFill>
              </a:rPr>
              <a:t>,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9FBB8-568E-4924-8D08-3E4CB1008A6A}"/>
              </a:ext>
            </a:extLst>
          </p:cNvPr>
          <p:cNvSpPr txBox="1"/>
          <p:nvPr/>
        </p:nvSpPr>
        <p:spPr>
          <a:xfrm>
            <a:off x="0" y="1148579"/>
            <a:ext cx="229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C000"/>
                </a:solidFill>
              </a:rPr>
              <a:t>Alexa488-R9</a:t>
            </a:r>
          </a:p>
          <a:p>
            <a:r>
              <a:rPr lang="en-US" dirty="0">
                <a:solidFill>
                  <a:srgbClr val="FF0000"/>
                </a:solidFill>
              </a:rPr>
              <a:t>Cy5-mRNA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5A74F-FD02-4DE9-A572-2F842EFD8780}"/>
              </a:ext>
            </a:extLst>
          </p:cNvPr>
          <p:cNvSpPr txBox="1"/>
          <p:nvPr/>
        </p:nvSpPr>
        <p:spPr>
          <a:xfrm>
            <a:off x="7865844" y="5650213"/>
            <a:ext cx="90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 µm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993EE3-5017-46B9-B88A-74B69AC80F9C}"/>
              </a:ext>
            </a:extLst>
          </p:cNvPr>
          <p:cNvCxnSpPr>
            <a:cxnSpLocks/>
          </p:cNvCxnSpPr>
          <p:nvPr/>
        </p:nvCxnSpPr>
        <p:spPr>
          <a:xfrm>
            <a:off x="7780041" y="5701548"/>
            <a:ext cx="90248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931A31-6AE7-48E8-9732-85C863606BD0}"/>
              </a:ext>
            </a:extLst>
          </p:cNvPr>
          <p:cNvSpPr txBox="1"/>
          <p:nvPr/>
        </p:nvSpPr>
        <p:spPr>
          <a:xfrm>
            <a:off x="0" y="761823"/>
            <a:ext cx="1979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TIRF</a:t>
            </a:r>
          </a:p>
        </p:txBody>
      </p:sp>
    </p:spTree>
    <p:extLst>
      <p:ext uri="{BB962C8B-B14F-4D97-AF65-F5344CB8AC3E}">
        <p14:creationId xmlns:p14="http://schemas.microsoft.com/office/powerpoint/2010/main" val="272007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941092-1D15-43B9-8743-B1C8A5C87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8"/>
          <a:stretch/>
        </p:blipFill>
        <p:spPr>
          <a:xfrm>
            <a:off x="0" y="734937"/>
            <a:ext cx="9144000" cy="5559799"/>
          </a:xfrm>
          <a:prstGeom prst="rect">
            <a:avLst/>
          </a:prstGeom>
        </p:spPr>
      </p:pic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92" y="257839"/>
            <a:ext cx="2646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 err="1"/>
              <a:t>Background</a:t>
            </a:r>
            <a:r>
              <a:rPr lang="es-ES" altLang="en-US" sz="1800" b="1" dirty="0"/>
              <a:t> and </a:t>
            </a:r>
            <a:r>
              <a:rPr lang="es-ES" altLang="en-US" sz="1800" b="1" dirty="0" err="1"/>
              <a:t>skills</a:t>
            </a:r>
            <a:endParaRPr lang="en-US" alt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146632"/>
            <a:ext cx="1282794" cy="490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BC78F0-0046-4D59-B72B-ADA01BA22597}"/>
              </a:ext>
            </a:extLst>
          </p:cNvPr>
          <p:cNvSpPr txBox="1"/>
          <p:nvPr/>
        </p:nvSpPr>
        <p:spPr>
          <a:xfrm>
            <a:off x="7491368" y="5956183"/>
            <a:ext cx="1979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err="1">
                <a:solidFill>
                  <a:schemeClr val="bg1"/>
                </a:solidFill>
              </a:rPr>
              <a:t>Nanoletters</a:t>
            </a:r>
            <a:r>
              <a:rPr lang="en-GB" sz="1600" i="1" dirty="0">
                <a:solidFill>
                  <a:schemeClr val="bg1"/>
                </a:solidFill>
              </a:rPr>
              <a:t>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EF54AB-5F11-4371-A5D4-A92438F03C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47" b="3458"/>
          <a:stretch/>
        </p:blipFill>
        <p:spPr>
          <a:xfrm>
            <a:off x="1" y="744768"/>
            <a:ext cx="9143999" cy="55499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DC5017-0452-4E8A-BC22-3522D667CF65}"/>
              </a:ext>
            </a:extLst>
          </p:cNvPr>
          <p:cNvSpPr txBox="1"/>
          <p:nvPr/>
        </p:nvSpPr>
        <p:spPr>
          <a:xfrm>
            <a:off x="7865844" y="5667305"/>
            <a:ext cx="904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 µm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DB4919-C643-4A0E-A9AF-0617D6B4C078}"/>
              </a:ext>
            </a:extLst>
          </p:cNvPr>
          <p:cNvCxnSpPr>
            <a:cxnSpLocks/>
          </p:cNvCxnSpPr>
          <p:nvPr/>
        </p:nvCxnSpPr>
        <p:spPr>
          <a:xfrm>
            <a:off x="7780041" y="5718640"/>
            <a:ext cx="90248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F34096-C732-418E-B307-2A74B0C2FD72}"/>
              </a:ext>
            </a:extLst>
          </p:cNvPr>
          <p:cNvSpPr txBox="1"/>
          <p:nvPr/>
        </p:nvSpPr>
        <p:spPr>
          <a:xfrm>
            <a:off x="7491368" y="5945006"/>
            <a:ext cx="1979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err="1">
                <a:solidFill>
                  <a:schemeClr val="bg1"/>
                </a:solidFill>
              </a:rPr>
              <a:t>Nanoletters</a:t>
            </a:r>
            <a:r>
              <a:rPr lang="en-GB" sz="1600" i="1" dirty="0">
                <a:solidFill>
                  <a:schemeClr val="bg1"/>
                </a:solidFill>
              </a:rPr>
              <a:t>,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977A0-93AC-4340-AA47-AE39FC990761}"/>
              </a:ext>
            </a:extLst>
          </p:cNvPr>
          <p:cNvSpPr txBox="1"/>
          <p:nvPr/>
        </p:nvSpPr>
        <p:spPr>
          <a:xfrm>
            <a:off x="0" y="761823"/>
            <a:ext cx="1979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STORM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B09DC-19BD-45C7-9A65-85F130818F8A}"/>
              </a:ext>
            </a:extLst>
          </p:cNvPr>
          <p:cNvSpPr txBox="1"/>
          <p:nvPr/>
        </p:nvSpPr>
        <p:spPr>
          <a:xfrm>
            <a:off x="0" y="1148579"/>
            <a:ext cx="229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C000"/>
                </a:solidFill>
              </a:rPr>
              <a:t>Alexa488-R9</a:t>
            </a:r>
          </a:p>
          <a:p>
            <a:r>
              <a:rPr lang="en-US" dirty="0">
                <a:solidFill>
                  <a:srgbClr val="FF0000"/>
                </a:solidFill>
              </a:rPr>
              <a:t>Cy5-mRNA</a:t>
            </a:r>
          </a:p>
        </p:txBody>
      </p:sp>
    </p:spTree>
    <p:extLst>
      <p:ext uri="{BB962C8B-B14F-4D97-AF65-F5344CB8AC3E}">
        <p14:creationId xmlns:p14="http://schemas.microsoft.com/office/powerpoint/2010/main" val="3075170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748" y="257839"/>
            <a:ext cx="2056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Research </a:t>
            </a:r>
            <a:r>
              <a:rPr lang="es-ES" altLang="en-US" sz="1800" b="1" dirty="0" err="1"/>
              <a:t>project</a:t>
            </a:r>
            <a:endParaRPr lang="en-US" altLang="en-US" sz="1800" b="1" dirty="0"/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CF9B61DE-CC2B-46E3-AB8A-D350ECF13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86" y="1043200"/>
            <a:ext cx="6346717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altLang="en-US" dirty="0"/>
              <a:t>Develop a method for STORM </a:t>
            </a:r>
            <a:r>
              <a:rPr lang="en-GB" altLang="en-US" dirty="0" err="1"/>
              <a:t>nanocatalyst</a:t>
            </a:r>
            <a:r>
              <a:rPr lang="en-GB" altLang="en-US" dirty="0"/>
              <a:t> imaging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altLang="en-US" dirty="0"/>
              <a:t>Imaging the localization and amount of </a:t>
            </a:r>
            <a:r>
              <a:rPr lang="en-GB" altLang="en-US" dirty="0" err="1"/>
              <a:t>nanocatalyst</a:t>
            </a:r>
            <a:r>
              <a:rPr lang="en-GB" altLang="en-US" dirty="0"/>
              <a:t> in different models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altLang="en-US" dirty="0"/>
              <a:t>STORM imaging of </a:t>
            </a:r>
            <a:r>
              <a:rPr lang="en-GB" altLang="en-US" dirty="0" err="1"/>
              <a:t>prodye</a:t>
            </a:r>
            <a:r>
              <a:rPr lang="en-GB" altLang="en-US" dirty="0"/>
              <a:t> activation in different models</a:t>
            </a:r>
            <a:endParaRPr lang="en-US" altLang="en-US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4C6223-2DE4-415F-AFDF-728D5562A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146632"/>
            <a:ext cx="1282794" cy="490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DF606A-F4DA-4F03-AC02-3F427FACB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99" y="2348481"/>
            <a:ext cx="2100076" cy="2161036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9FB678D-A0C0-44AD-BBD1-806994D42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31" y="637341"/>
            <a:ext cx="2569469" cy="2645669"/>
          </a:xfrm>
          <a:prstGeom prst="rect">
            <a:avLst/>
          </a:prstGeom>
        </p:spPr>
      </p:pic>
      <p:pic>
        <p:nvPicPr>
          <p:cNvPr id="18" name="Picture 17" descr="A picture containing clock, building, window&#10;&#10;Description automatically generated">
            <a:extLst>
              <a:ext uri="{FF2B5EF4-FFF2-40B4-BE49-F238E27FC236}">
                <a16:creationId xmlns:a16="http://schemas.microsoft.com/office/drawing/2014/main" id="{F0CA6DCB-B86B-4A92-A582-2070CD048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70" y="3169129"/>
            <a:ext cx="2911771" cy="26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748" y="257839"/>
            <a:ext cx="2056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Research </a:t>
            </a:r>
            <a:r>
              <a:rPr lang="es-ES" altLang="en-US" sz="1800" b="1" dirty="0" err="1"/>
              <a:t>project</a:t>
            </a:r>
            <a:endParaRPr lang="en-US" altLang="en-US" sz="1800" b="1" dirty="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E2FC4D09-61A9-4690-8C61-C1C0D5525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86" y="3655502"/>
            <a:ext cx="588532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Foreseen research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Optimize model of extracellular matrix                                for imaging of drug delivery, based on </a:t>
            </a:r>
            <a:r>
              <a:rPr lang="en-US" altLang="en-US" dirty="0" err="1"/>
              <a:t>Biogelx</a:t>
            </a:r>
            <a:r>
              <a:rPr lang="en-US" altLang="en-US" dirty="0"/>
              <a:t> hydrogels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Combine the ECM model with cell cultures of cancer cells and co-cultures with other cell types (endothelial, fibroblasts) – 3D models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Test the penetration of </a:t>
            </a:r>
            <a:r>
              <a:rPr lang="en-US" altLang="en-US" dirty="0" err="1"/>
              <a:t>nanocatalysts</a:t>
            </a:r>
            <a:r>
              <a:rPr lang="en-US" altLang="en-US" dirty="0"/>
              <a:t> in the cancer models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Test the local catalysis in both </a:t>
            </a:r>
            <a:r>
              <a:rPr lang="en-US" altLang="en-US" i="1" dirty="0"/>
              <a:t>in vitro</a:t>
            </a:r>
            <a:r>
              <a:rPr lang="en-US" altLang="en-US" dirty="0"/>
              <a:t> and </a:t>
            </a:r>
            <a:r>
              <a:rPr lang="en-US" altLang="en-US" i="1" dirty="0"/>
              <a:t>in situ</a:t>
            </a:r>
            <a:r>
              <a:rPr lang="en-US" altLang="en-US" dirty="0"/>
              <a:t> models</a:t>
            </a:r>
            <a:endParaRPr lang="en-GB" altLang="en-US" dirty="0"/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CF9B61DE-CC2B-46E3-AB8A-D350ECF13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86" y="1043200"/>
            <a:ext cx="6346717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Objectives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altLang="en-US" dirty="0"/>
              <a:t>Develop a method for STORM </a:t>
            </a:r>
            <a:r>
              <a:rPr lang="en-GB" altLang="en-US" dirty="0" err="1"/>
              <a:t>nanocatalyst</a:t>
            </a:r>
            <a:r>
              <a:rPr lang="en-GB" altLang="en-US" dirty="0"/>
              <a:t> imaging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altLang="en-US" dirty="0"/>
              <a:t>Imaging the localization and amount of </a:t>
            </a:r>
            <a:r>
              <a:rPr lang="en-GB" altLang="en-US" dirty="0" err="1"/>
              <a:t>nanocatalyst</a:t>
            </a:r>
            <a:r>
              <a:rPr lang="en-GB" altLang="en-US" dirty="0"/>
              <a:t> in different models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altLang="en-US" dirty="0"/>
              <a:t>STORM imaging of </a:t>
            </a:r>
            <a:r>
              <a:rPr lang="en-GB" altLang="en-US" dirty="0" err="1"/>
              <a:t>prodye</a:t>
            </a:r>
            <a:r>
              <a:rPr lang="en-GB" altLang="en-US" dirty="0"/>
              <a:t> activation in different models</a:t>
            </a:r>
            <a:endParaRPr lang="en-US" altLang="en-US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4C6223-2DE4-415F-AFDF-728D5562A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146632"/>
            <a:ext cx="1282794" cy="490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DF606A-F4DA-4F03-AC02-3F427FACB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99" y="2348481"/>
            <a:ext cx="2100076" cy="2161036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9FB678D-A0C0-44AD-BBD1-806994D42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31" y="637341"/>
            <a:ext cx="2569469" cy="2645669"/>
          </a:xfrm>
          <a:prstGeom prst="rect">
            <a:avLst/>
          </a:prstGeom>
        </p:spPr>
      </p:pic>
      <p:pic>
        <p:nvPicPr>
          <p:cNvPr id="18" name="Picture 17" descr="A picture containing clock, building, window&#10;&#10;Description automatically generated">
            <a:extLst>
              <a:ext uri="{FF2B5EF4-FFF2-40B4-BE49-F238E27FC236}">
                <a16:creationId xmlns:a16="http://schemas.microsoft.com/office/drawing/2014/main" id="{F0CA6DCB-B86B-4A92-A582-2070CD048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70" y="3169129"/>
            <a:ext cx="2911771" cy="26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9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284665AD-4F47-4A3F-A470-29FA121B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748" y="257839"/>
            <a:ext cx="2056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n-US" sz="1800" b="1" dirty="0"/>
              <a:t>Research </a:t>
            </a:r>
            <a:r>
              <a:rPr lang="es-ES" altLang="en-US" sz="1800" b="1" dirty="0" err="1"/>
              <a:t>project</a:t>
            </a:r>
            <a:endParaRPr lang="en-US" altLang="en-US" sz="1800" b="1" dirty="0"/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CF9B61DE-CC2B-46E3-AB8A-D350ECF13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86" y="1043200"/>
            <a:ext cx="704014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Preliminary Results: possible model of </a:t>
            </a:r>
            <a:r>
              <a:rPr lang="en-US" altLang="en-US" sz="1800" b="1" dirty="0" err="1">
                <a:solidFill>
                  <a:schemeClr val="accent1">
                    <a:lumMod val="75000"/>
                  </a:schemeClr>
                </a:solidFill>
              </a:rPr>
              <a:t>Biogelx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</a:rPr>
              <a:t> ¨gel column¨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en-US" altLang="en-US" sz="1800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4C6223-2DE4-415F-AFDF-728D5562A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" y="146632"/>
            <a:ext cx="1282794" cy="4903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6568CD-EFBC-4240-98E7-C3265F458E79}"/>
              </a:ext>
            </a:extLst>
          </p:cNvPr>
          <p:cNvGrpSpPr/>
          <p:nvPr/>
        </p:nvGrpSpPr>
        <p:grpSpPr>
          <a:xfrm>
            <a:off x="497459" y="2039656"/>
            <a:ext cx="5611106" cy="1980688"/>
            <a:chOff x="740955" y="1892591"/>
            <a:chExt cx="11021397" cy="38904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541787-4D7B-40DE-A538-62D2B2781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529" y="1892591"/>
              <a:ext cx="5248265" cy="3466327"/>
            </a:xfrm>
            <a:prstGeom prst="rect">
              <a:avLst/>
            </a:prstGeom>
            <a:no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6D7D44-4B89-4E9C-81D5-AF4EB5D9BAF5}"/>
                </a:ext>
              </a:extLst>
            </p:cNvPr>
            <p:cNvSpPr txBox="1"/>
            <p:nvPr/>
          </p:nvSpPr>
          <p:spPr>
            <a:xfrm>
              <a:off x="4231324" y="2048750"/>
              <a:ext cx="4343400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dirty="0">
                  <a:latin typeface="Arial" panose="020B0604020202020204" pitchFamily="34" charset="0"/>
                  <a:cs typeface="Arial" panose="020B0604020202020204" pitchFamily="34" charset="0"/>
                </a:rPr>
                <a:t>glass slide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43B67A-A489-4AD2-BABB-F5835022A7DC}"/>
                </a:ext>
              </a:extLst>
            </p:cNvPr>
            <p:cNvSpPr txBox="1"/>
            <p:nvPr/>
          </p:nvSpPr>
          <p:spPr>
            <a:xfrm>
              <a:off x="740955" y="2821669"/>
              <a:ext cx="43433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dirty="0">
                  <a:latin typeface="Arial" panose="020B0604020202020204" pitchFamily="34" charset="0"/>
                  <a:cs typeface="Arial" panose="020B0604020202020204" pitchFamily="34" charset="0"/>
                </a:rPr>
                <a:t>gel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7D67F2-6AD2-445E-B9A5-665DC45F7342}"/>
                </a:ext>
              </a:extLst>
            </p:cNvPr>
            <p:cNvSpPr txBox="1"/>
            <p:nvPr/>
          </p:nvSpPr>
          <p:spPr>
            <a:xfrm>
              <a:off x="8297886" y="3394474"/>
              <a:ext cx="3464466" cy="785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dirty="0">
                  <a:latin typeface="Arial" panose="020B0604020202020204" pitchFamily="34" charset="0"/>
                  <a:cs typeface="Arial" panose="020B0604020202020204" pitchFamily="34" charset="0"/>
                </a:rPr>
                <a:t>sticky tape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76F2FA-928A-466A-8AFE-C79EF00C6CA4}"/>
                </a:ext>
              </a:extLst>
            </p:cNvPr>
            <p:cNvSpPr txBox="1"/>
            <p:nvPr/>
          </p:nvSpPr>
          <p:spPr>
            <a:xfrm>
              <a:off x="1087975" y="3947628"/>
              <a:ext cx="4343399" cy="139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dirty="0">
                  <a:latin typeface="Arial" panose="020B0604020202020204" pitchFamily="34" charset="0"/>
                  <a:cs typeface="Arial" panose="020B0604020202020204" pitchFamily="34" charset="0"/>
                </a:rPr>
                <a:t>Medium 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o-RO" sz="2000" dirty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nanoparticles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D10985-725B-4E93-9482-CB09BA2464E5}"/>
                </a:ext>
              </a:extLst>
            </p:cNvPr>
            <p:cNvSpPr txBox="1"/>
            <p:nvPr/>
          </p:nvSpPr>
          <p:spPr>
            <a:xfrm>
              <a:off x="6640923" y="4414546"/>
              <a:ext cx="4343399" cy="40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dirty="0">
                  <a:latin typeface="Arial" panose="020B0604020202020204" pitchFamily="34" charset="0"/>
                  <a:cs typeface="Arial" panose="020B0604020202020204" pitchFamily="34" charset="0"/>
                </a:rPr>
                <a:t>cover slip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D5169FF-47D8-4CC2-B17C-D4C62FCA533B}"/>
                </a:ext>
              </a:extLst>
            </p:cNvPr>
            <p:cNvCxnSpPr/>
            <p:nvPr/>
          </p:nvCxnSpPr>
          <p:spPr>
            <a:xfrm>
              <a:off x="3457575" y="3168985"/>
              <a:ext cx="2895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2D7F1D4-D15F-4CE8-9E27-9D856375F2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1530" y="3354416"/>
              <a:ext cx="2001729" cy="7098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4AF5DE2-23A0-4EDF-9BBE-04D844655EAA}"/>
                </a:ext>
              </a:extLst>
            </p:cNvPr>
            <p:cNvCxnSpPr/>
            <p:nvPr/>
          </p:nvCxnSpPr>
          <p:spPr>
            <a:xfrm flipH="1" flipV="1">
              <a:off x="7885687" y="3236364"/>
              <a:ext cx="926937" cy="4657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C8E6046-267A-4619-9D24-6A5A5EE5B9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04263" y="3638007"/>
              <a:ext cx="573752" cy="8524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D85798-4061-4123-932D-6DCA2467E72B}"/>
                </a:ext>
              </a:extLst>
            </p:cNvPr>
            <p:cNvSpPr txBox="1"/>
            <p:nvPr/>
          </p:nvSpPr>
          <p:spPr>
            <a:xfrm>
              <a:off x="4181476" y="5382970"/>
              <a:ext cx="4343400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dirty="0">
                  <a:latin typeface="Arial" panose="020B0604020202020204" pitchFamily="34" charset="0"/>
                  <a:cs typeface="Arial" panose="020B0604020202020204" pitchFamily="34" charset="0"/>
                </a:rPr>
                <a:t>optical path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Picture 33" descr="A picture containing clock, building, window&#10;&#10;Description automatically generated">
            <a:extLst>
              <a:ext uri="{FF2B5EF4-FFF2-40B4-BE49-F238E27FC236}">
                <a16:creationId xmlns:a16="http://schemas.microsoft.com/office/drawing/2014/main" id="{2B7272FF-DAD7-481D-B76B-0C4F77C80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70" y="3169129"/>
            <a:ext cx="2911771" cy="26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0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1142</TotalTime>
  <Words>647</Words>
  <Application>Microsoft Office PowerPoint</Application>
  <PresentationFormat>On-screen Show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1st internship in Radboud University Medical Center</vt:lpstr>
      <vt:lpstr>2nd internship in IBEC, Barcelona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 Miralles</dc:creator>
  <cp:lastModifiedBy>Alis Olea Rodica</cp:lastModifiedBy>
  <cp:revision>39</cp:revision>
  <dcterms:created xsi:type="dcterms:W3CDTF">2019-03-19T11:00:58Z</dcterms:created>
  <dcterms:modified xsi:type="dcterms:W3CDTF">2019-06-03T16:05:29Z</dcterms:modified>
</cp:coreProperties>
</file>