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2" r:id="rId5"/>
    <p:sldId id="265" r:id="rId6"/>
    <p:sldId id="266" r:id="rId7"/>
    <p:sldId id="267" r:id="rId8"/>
    <p:sldId id="261" r:id="rId9"/>
    <p:sldId id="270" r:id="rId10"/>
    <p:sldId id="264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968F1BD-C7D6-4A14-85CD-9515DEB2B498}">
          <p14:sldIdLst>
            <p14:sldId id="258"/>
            <p14:sldId id="259"/>
            <p14:sldId id="260"/>
            <p14:sldId id="262"/>
            <p14:sldId id="265"/>
            <p14:sldId id="266"/>
            <p14:sldId id="267"/>
            <p14:sldId id="261"/>
            <p14:sldId id="270"/>
            <p14:sldId id="264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Miralles" initials="RM" lastIdx="4" clrIdx="0">
    <p:extLst>
      <p:ext uri="{19B8F6BF-5375-455C-9EA6-DF929625EA0E}">
        <p15:presenceInfo xmlns:p15="http://schemas.microsoft.com/office/powerpoint/2012/main" userId="Rosa Miralles" providerId="None"/>
      </p:ext>
    </p:extLst>
  </p:cmAuthor>
  <p:cmAuthor id="2" name="Rosa Miralles" initials="RM [2]" lastIdx="11" clrIdx="1">
    <p:extLst>
      <p:ext uri="{19B8F6BF-5375-455C-9EA6-DF929625EA0E}">
        <p15:presenceInfo xmlns:p15="http://schemas.microsoft.com/office/powerpoint/2012/main" userId="S::rmiralles@ibecbarcelona.eu::12b96edc-7e11-4008-9c1b-41604ad74178" providerId="AD"/>
      </p:ext>
    </p:extLst>
  </p:cmAuthor>
  <p:cmAuthor id="3" name="Microsoft Office User" initials="MOU" lastIdx="14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iralles" userId="12b96edc-7e11-4008-9c1b-41604ad74178" providerId="ADAL" clId="{61D7520B-A0DA-4ABA-A90D-3F3AA19C4145}"/>
    <pc:docChg chg="custSel">
      <pc:chgData name="Rosa Miralles" userId="12b96edc-7e11-4008-9c1b-41604ad74178" providerId="ADAL" clId="{61D7520B-A0DA-4ABA-A90D-3F3AA19C4145}" dt="2019-06-03T10:21:34.270" v="6" actId="1592"/>
      <pc:docMkLst>
        <pc:docMk/>
      </pc:docMkLst>
      <pc:sldChg chg="delCm">
        <pc:chgData name="Rosa Miralles" userId="12b96edc-7e11-4008-9c1b-41604ad74178" providerId="ADAL" clId="{61D7520B-A0DA-4ABA-A90D-3F3AA19C4145}" dt="2019-06-03T10:19:45.612" v="0" actId="1592"/>
        <pc:sldMkLst>
          <pc:docMk/>
          <pc:sldMk cId="1076748081" sldId="259"/>
        </pc:sldMkLst>
      </pc:sldChg>
      <pc:sldChg chg="delCm">
        <pc:chgData name="Rosa Miralles" userId="12b96edc-7e11-4008-9c1b-41604ad74178" providerId="ADAL" clId="{61D7520B-A0DA-4ABA-A90D-3F3AA19C4145}" dt="2019-06-03T10:19:59.813" v="1" actId="1592"/>
        <pc:sldMkLst>
          <pc:docMk/>
          <pc:sldMk cId="3686295611" sldId="260"/>
        </pc:sldMkLst>
      </pc:sldChg>
      <pc:sldChg chg="delCm">
        <pc:chgData name="Rosa Miralles" userId="12b96edc-7e11-4008-9c1b-41604ad74178" providerId="ADAL" clId="{61D7520B-A0DA-4ABA-A90D-3F3AA19C4145}" dt="2019-06-03T10:20:29.149" v="2" actId="1592"/>
        <pc:sldMkLst>
          <pc:docMk/>
          <pc:sldMk cId="1241285664" sldId="262"/>
        </pc:sldMkLst>
      </pc:sldChg>
      <pc:sldChg chg="delCm">
        <pc:chgData name="Rosa Miralles" userId="12b96edc-7e11-4008-9c1b-41604ad74178" providerId="ADAL" clId="{61D7520B-A0DA-4ABA-A90D-3F3AA19C4145}" dt="2019-06-03T10:21:34.270" v="6" actId="1592"/>
        <pc:sldMkLst>
          <pc:docMk/>
          <pc:sldMk cId="3024732729" sldId="264"/>
        </pc:sldMkLst>
      </pc:sldChg>
      <pc:sldChg chg="delCm">
        <pc:chgData name="Rosa Miralles" userId="12b96edc-7e11-4008-9c1b-41604ad74178" providerId="ADAL" clId="{61D7520B-A0DA-4ABA-A90D-3F3AA19C4145}" dt="2019-06-03T10:20:47.035" v="4" actId="1592"/>
        <pc:sldMkLst>
          <pc:docMk/>
          <pc:sldMk cId="2256302444" sldId="26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SW%201015%20mPEG5kLys4xC12%20150&#181;M%20filtere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6385672379188"/>
          <c:y val="0.14481208120541517"/>
          <c:w val="0.80251392105398589"/>
          <c:h val="0.70291854249339336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Sheet1!$A$2:$A$252</c:f>
              <c:numCache>
                <c:formatCode>General</c:formatCode>
                <c:ptCount val="251"/>
                <c:pt idx="0">
                  <c:v>0.1</c:v>
                </c:pt>
                <c:pt idx="1">
                  <c:v>0.10473200000000001</c:v>
                </c:pt>
                <c:pt idx="2">
                  <c:v>0.10968799999999999</c:v>
                </c:pt>
                <c:pt idx="3">
                  <c:v>0.114879</c:v>
                </c:pt>
                <c:pt idx="4">
                  <c:v>0.12031500000000001</c:v>
                </c:pt>
                <c:pt idx="5">
                  <c:v>0.12600900000000001</c:v>
                </c:pt>
                <c:pt idx="6">
                  <c:v>0.13197200000000001</c:v>
                </c:pt>
                <c:pt idx="7">
                  <c:v>0.13821700000000001</c:v>
                </c:pt>
                <c:pt idx="8">
                  <c:v>0.144758</c:v>
                </c:pt>
                <c:pt idx="9">
                  <c:v>0.15160799999999999</c:v>
                </c:pt>
                <c:pt idx="10">
                  <c:v>0.15878300000000001</c:v>
                </c:pt>
                <c:pt idx="11">
                  <c:v>0.166297</c:v>
                </c:pt>
                <c:pt idx="12">
                  <c:v>0.17416599999999999</c:v>
                </c:pt>
                <c:pt idx="13">
                  <c:v>0.18240799999999999</c:v>
                </c:pt>
                <c:pt idx="14">
                  <c:v>0.19103999999999999</c:v>
                </c:pt>
                <c:pt idx="15">
                  <c:v>0.20008100000000001</c:v>
                </c:pt>
                <c:pt idx="16">
                  <c:v>0.20954900000000001</c:v>
                </c:pt>
                <c:pt idx="17">
                  <c:v>0.21946499999999999</c:v>
                </c:pt>
                <c:pt idx="18">
                  <c:v>0.229851</c:v>
                </c:pt>
                <c:pt idx="19">
                  <c:v>0.240728</c:v>
                </c:pt>
                <c:pt idx="20">
                  <c:v>0.25211899999999998</c:v>
                </c:pt>
                <c:pt idx="21">
                  <c:v>0.26405000000000001</c:v>
                </c:pt>
                <c:pt idx="22">
                  <c:v>0.27654600000000001</c:v>
                </c:pt>
                <c:pt idx="23">
                  <c:v>0.28963299999999997</c:v>
                </c:pt>
                <c:pt idx="24">
                  <c:v>0.30333900000000003</c:v>
                </c:pt>
                <c:pt idx="25">
                  <c:v>0.317693</c:v>
                </c:pt>
                <c:pt idx="26">
                  <c:v>0.33272699999999999</c:v>
                </c:pt>
                <c:pt idx="27">
                  <c:v>0.34847299999999998</c:v>
                </c:pt>
                <c:pt idx="28">
                  <c:v>0.36496299999999998</c:v>
                </c:pt>
                <c:pt idx="29">
                  <c:v>0.38223400000000002</c:v>
                </c:pt>
                <c:pt idx="30">
                  <c:v>0.40032200000000001</c:v>
                </c:pt>
                <c:pt idx="31">
                  <c:v>0.41926600000000003</c:v>
                </c:pt>
                <c:pt idx="32">
                  <c:v>0.43910700000000003</c:v>
                </c:pt>
                <c:pt idx="33">
                  <c:v>0.45988600000000002</c:v>
                </c:pt>
                <c:pt idx="34">
                  <c:v>0.48164899999999999</c:v>
                </c:pt>
                <c:pt idx="35">
                  <c:v>0.50444199999999995</c:v>
                </c:pt>
                <c:pt idx="36">
                  <c:v>0.52831300000000003</c:v>
                </c:pt>
                <c:pt idx="37">
                  <c:v>0.55331399999999997</c:v>
                </c:pt>
                <c:pt idx="38">
                  <c:v>0.57949799999999996</c:v>
                </c:pt>
                <c:pt idx="39">
                  <c:v>0.60692199999999996</c:v>
                </c:pt>
                <c:pt idx="40">
                  <c:v>0.63564200000000004</c:v>
                </c:pt>
                <c:pt idx="41">
                  <c:v>0.66572200000000004</c:v>
                </c:pt>
                <c:pt idx="42">
                  <c:v>0.69722600000000001</c:v>
                </c:pt>
                <c:pt idx="43">
                  <c:v>0.73021999999999998</c:v>
                </c:pt>
                <c:pt idx="44">
                  <c:v>0.76477600000000001</c:v>
                </c:pt>
                <c:pt idx="45">
                  <c:v>0.80096699999999998</c:v>
                </c:pt>
                <c:pt idx="46">
                  <c:v>0.83887</c:v>
                </c:pt>
                <c:pt idx="47">
                  <c:v>0.87856699999999999</c:v>
                </c:pt>
                <c:pt idx="48">
                  <c:v>0.92014300000000004</c:v>
                </c:pt>
                <c:pt idx="49">
                  <c:v>0.96368600000000004</c:v>
                </c:pt>
                <c:pt idx="50">
                  <c:v>1.00929</c:v>
                </c:pt>
                <c:pt idx="51">
                  <c:v>1.0570520000000001</c:v>
                </c:pt>
                <c:pt idx="52">
                  <c:v>1.1070739999999999</c:v>
                </c:pt>
                <c:pt idx="53">
                  <c:v>1.1594629999999999</c:v>
                </c:pt>
                <c:pt idx="54">
                  <c:v>1.214332</c:v>
                </c:pt>
                <c:pt idx="55">
                  <c:v>1.2717970000000001</c:v>
                </c:pt>
                <c:pt idx="56">
                  <c:v>1.3319810000000001</c:v>
                </c:pt>
                <c:pt idx="57">
                  <c:v>1.3950130000000001</c:v>
                </c:pt>
                <c:pt idx="58">
                  <c:v>1.461028</c:v>
                </c:pt>
                <c:pt idx="59">
                  <c:v>1.5301670000000001</c:v>
                </c:pt>
                <c:pt idx="60">
                  <c:v>1.6025780000000001</c:v>
                </c:pt>
                <c:pt idx="61">
                  <c:v>1.6784159999999999</c:v>
                </c:pt>
                <c:pt idx="62">
                  <c:v>1.7578419999999999</c:v>
                </c:pt>
                <c:pt idx="63">
                  <c:v>1.841027</c:v>
                </c:pt>
                <c:pt idx="64">
                  <c:v>1.9281489999999999</c:v>
                </c:pt>
                <c:pt idx="65">
                  <c:v>2.019393</c:v>
                </c:pt>
                <c:pt idx="66">
                  <c:v>2.1149550000000001</c:v>
                </c:pt>
                <c:pt idx="67">
                  <c:v>2.2150400000000001</c:v>
                </c:pt>
                <c:pt idx="68">
                  <c:v>2.3198599999999998</c:v>
                </c:pt>
                <c:pt idx="69">
                  <c:v>2.4296410000000002</c:v>
                </c:pt>
                <c:pt idx="70">
                  <c:v>2.5446170000000001</c:v>
                </c:pt>
                <c:pt idx="71">
                  <c:v>2.6650339999999999</c:v>
                </c:pt>
                <c:pt idx="72">
                  <c:v>2.79115</c:v>
                </c:pt>
                <c:pt idx="73">
                  <c:v>2.9232330000000002</c:v>
                </c:pt>
                <c:pt idx="74">
                  <c:v>3.0615670000000001</c:v>
                </c:pt>
                <c:pt idx="75">
                  <c:v>3.2064469999999998</c:v>
                </c:pt>
                <c:pt idx="76">
                  <c:v>3.3581829999999999</c:v>
                </c:pt>
                <c:pt idx="77">
                  <c:v>3.5171000000000001</c:v>
                </c:pt>
                <c:pt idx="78">
                  <c:v>3.6835369999999998</c:v>
                </c:pt>
                <c:pt idx="79">
                  <c:v>3.85785</c:v>
                </c:pt>
                <c:pt idx="80">
                  <c:v>4.0404119999999999</c:v>
                </c:pt>
                <c:pt idx="81">
                  <c:v>4.2316140000000004</c:v>
                </c:pt>
                <c:pt idx="82">
                  <c:v>4.4318629999999999</c:v>
                </c:pt>
                <c:pt idx="83">
                  <c:v>4.6415889999999997</c:v>
                </c:pt>
                <c:pt idx="84">
                  <c:v>4.8612390000000003</c:v>
                </c:pt>
                <c:pt idx="85">
                  <c:v>5.0912839999999999</c:v>
                </c:pt>
                <c:pt idx="86">
                  <c:v>5.3322149999999997</c:v>
                </c:pt>
                <c:pt idx="87">
                  <c:v>5.5845469999999997</c:v>
                </c:pt>
                <c:pt idx="88">
                  <c:v>5.8488199999999999</c:v>
                </c:pt>
                <c:pt idx="89">
                  <c:v>6.1255990000000002</c:v>
                </c:pt>
                <c:pt idx="90">
                  <c:v>6.415476</c:v>
                </c:pt>
                <c:pt idx="91">
                  <c:v>6.7190709999999996</c:v>
                </c:pt>
                <c:pt idx="92">
                  <c:v>7.0370330000000001</c:v>
                </c:pt>
                <c:pt idx="93">
                  <c:v>7.3700409999999996</c:v>
                </c:pt>
                <c:pt idx="94">
                  <c:v>7.718807</c:v>
                </c:pt>
                <c:pt idx="95">
                  <c:v>8.0840789999999991</c:v>
                </c:pt>
                <c:pt idx="96">
                  <c:v>8.4666350000000001</c:v>
                </c:pt>
                <c:pt idx="97">
                  <c:v>8.8672950000000004</c:v>
                </c:pt>
                <c:pt idx="98">
                  <c:v>9.2869150000000005</c:v>
                </c:pt>
                <c:pt idx="99">
                  <c:v>9.7263929999999998</c:v>
                </c:pt>
                <c:pt idx="100">
                  <c:v>10.186667</c:v>
                </c:pt>
                <c:pt idx="101">
                  <c:v>10.668723</c:v>
                </c:pt>
                <c:pt idx="102">
                  <c:v>11.173591</c:v>
                </c:pt>
                <c:pt idx="103">
                  <c:v>11.702349999999999</c:v>
                </c:pt>
                <c:pt idx="104">
                  <c:v>12.256131999999999</c:v>
                </c:pt>
                <c:pt idx="105">
                  <c:v>12.836119</c:v>
                </c:pt>
                <c:pt idx="106">
                  <c:v>13.443553</c:v>
                </c:pt>
                <c:pt idx="107">
                  <c:v>14.079732</c:v>
                </c:pt>
                <c:pt idx="108">
                  <c:v>14.746015999999999</c:v>
                </c:pt>
                <c:pt idx="109">
                  <c:v>15.44383</c:v>
                </c:pt>
                <c:pt idx="110">
                  <c:v>16.174666999999999</c:v>
                </c:pt>
                <c:pt idx="111">
                  <c:v>16.940087999999999</c:v>
                </c:pt>
                <c:pt idx="112">
                  <c:v>17.741731000000001</c:v>
                </c:pt>
                <c:pt idx="113">
                  <c:v>18.581309000000001</c:v>
                </c:pt>
                <c:pt idx="114">
                  <c:v>19.460618</c:v>
                </c:pt>
                <c:pt idx="115">
                  <c:v>20.381537999999999</c:v>
                </c:pt>
                <c:pt idx="116">
                  <c:v>21.346038</c:v>
                </c:pt>
                <c:pt idx="117">
                  <c:v>22.356179999999998</c:v>
                </c:pt>
                <c:pt idx="118">
                  <c:v>23.414124000000001</c:v>
                </c:pt>
                <c:pt idx="119">
                  <c:v>24.522131999999999</c:v>
                </c:pt>
                <c:pt idx="120">
                  <c:v>25.682573999999999</c:v>
                </c:pt>
                <c:pt idx="121">
                  <c:v>26.897931</c:v>
                </c:pt>
                <c:pt idx="122">
                  <c:v>28.170801000000001</c:v>
                </c:pt>
                <c:pt idx="123">
                  <c:v>29.503906000000001</c:v>
                </c:pt>
                <c:pt idx="124">
                  <c:v>30.900096999999999</c:v>
                </c:pt>
                <c:pt idx="125">
                  <c:v>32.362358</c:v>
                </c:pt>
                <c:pt idx="126">
                  <c:v>33.893816999999999</c:v>
                </c:pt>
                <c:pt idx="127">
                  <c:v>35.497748000000001</c:v>
                </c:pt>
                <c:pt idx="128">
                  <c:v>37.177581000000004</c:v>
                </c:pt>
                <c:pt idx="129">
                  <c:v>38.936906999999998</c:v>
                </c:pt>
                <c:pt idx="130">
                  <c:v>40.779488000000001</c:v>
                </c:pt>
                <c:pt idx="131">
                  <c:v>42.709263999999997</c:v>
                </c:pt>
                <c:pt idx="132">
                  <c:v>44.730362</c:v>
                </c:pt>
                <c:pt idx="133">
                  <c:v>46.847102</c:v>
                </c:pt>
                <c:pt idx="134">
                  <c:v>49.064011000000001</c:v>
                </c:pt>
                <c:pt idx="135">
                  <c:v>51.385829999999999</c:v>
                </c:pt>
                <c:pt idx="136">
                  <c:v>53.817521999999997</c:v>
                </c:pt>
                <c:pt idx="137">
                  <c:v>56.364286999999997</c:v>
                </c:pt>
                <c:pt idx="138">
                  <c:v>59.031570000000002</c:v>
                </c:pt>
                <c:pt idx="139">
                  <c:v>61.825076000000003</c:v>
                </c:pt>
                <c:pt idx="140">
                  <c:v>64.750776000000002</c:v>
                </c:pt>
                <c:pt idx="141">
                  <c:v>67.814926999999997</c:v>
                </c:pt>
                <c:pt idx="142">
                  <c:v>71.024080999999995</c:v>
                </c:pt>
                <c:pt idx="143">
                  <c:v>74.385098999999997</c:v>
                </c:pt>
                <c:pt idx="144">
                  <c:v>77.905167000000006</c:v>
                </c:pt>
                <c:pt idx="145">
                  <c:v>81.591813999999999</c:v>
                </c:pt>
                <c:pt idx="146">
                  <c:v>85.452920000000006</c:v>
                </c:pt>
                <c:pt idx="147">
                  <c:v>89.496742999999995</c:v>
                </c:pt>
                <c:pt idx="148">
                  <c:v>93.731927999999996</c:v>
                </c:pt>
                <c:pt idx="149">
                  <c:v>98.167531999999994</c:v>
                </c:pt>
                <c:pt idx="150">
                  <c:v>102.81303800000001</c:v>
                </c:pt>
                <c:pt idx="151">
                  <c:v>107.67838</c:v>
                </c:pt>
                <c:pt idx="152">
                  <c:v>112.773961</c:v>
                </c:pt>
                <c:pt idx="153">
                  <c:v>118.110676</c:v>
                </c:pt>
                <c:pt idx="154">
                  <c:v>123.69993700000001</c:v>
                </c:pt>
                <c:pt idx="155">
                  <c:v>129.55369400000001</c:v>
                </c:pt>
                <c:pt idx="156">
                  <c:v>135.68446299999999</c:v>
                </c:pt>
                <c:pt idx="157">
                  <c:v>142.10535400000001</c:v>
                </c:pt>
                <c:pt idx="158">
                  <c:v>148.830096</c:v>
                </c:pt>
                <c:pt idx="159">
                  <c:v>155.87306799999999</c:v>
                </c:pt>
                <c:pt idx="160">
                  <c:v>163.24932899999999</c:v>
                </c:pt>
                <c:pt idx="161">
                  <c:v>170.97465099999999</c:v>
                </c:pt>
                <c:pt idx="162">
                  <c:v>179.06555299999999</c:v>
                </c:pt>
                <c:pt idx="163">
                  <c:v>187.539334</c:v>
                </c:pt>
                <c:pt idx="164">
                  <c:v>196.41411299999999</c:v>
                </c:pt>
                <c:pt idx="165">
                  <c:v>205.708867</c:v>
                </c:pt>
                <c:pt idx="166">
                  <c:v>215.44346899999999</c:v>
                </c:pt>
                <c:pt idx="167">
                  <c:v>225.638734</c:v>
                </c:pt>
                <c:pt idx="168">
                  <c:v>236.316462</c:v>
                </c:pt>
                <c:pt idx="169">
                  <c:v>247.499484</c:v>
                </c:pt>
                <c:pt idx="170">
                  <c:v>259.21171099999998</c:v>
                </c:pt>
                <c:pt idx="171">
                  <c:v>271.47818699999999</c:v>
                </c:pt>
                <c:pt idx="172">
                  <c:v>284.32513999999998</c:v>
                </c:pt>
                <c:pt idx="173">
                  <c:v>297.78003899999999</c:v>
                </c:pt>
                <c:pt idx="174">
                  <c:v>311.87165399999998</c:v>
                </c:pt>
                <c:pt idx="175">
                  <c:v>326.63011599999999</c:v>
                </c:pt>
                <c:pt idx="176">
                  <c:v>342.08698099999998</c:v>
                </c:pt>
                <c:pt idx="177">
                  <c:v>358.27529900000002</c:v>
                </c:pt>
                <c:pt idx="178">
                  <c:v>375.22968500000002</c:v>
                </c:pt>
                <c:pt idx="179">
                  <c:v>392.98638999999997</c:v>
                </c:pt>
                <c:pt idx="180">
                  <c:v>411.58338199999997</c:v>
                </c:pt>
                <c:pt idx="181">
                  <c:v>431.06042500000001</c:v>
                </c:pt>
                <c:pt idx="182">
                  <c:v>451.45916499999998</c:v>
                </c:pt>
                <c:pt idx="183">
                  <c:v>472.82321899999999</c:v>
                </c:pt>
                <c:pt idx="184">
                  <c:v>495.19826699999999</c:v>
                </c:pt>
                <c:pt idx="185">
                  <c:v>518.63215300000002</c:v>
                </c:pt>
                <c:pt idx="186">
                  <c:v>543.174982</c:v>
                </c:pt>
                <c:pt idx="187">
                  <c:v>568.879233</c:v>
                </c:pt>
                <c:pt idx="188">
                  <c:v>595.79986699999995</c:v>
                </c:pt>
                <c:pt idx="189">
                  <c:v>623.99444400000004</c:v>
                </c:pt>
                <c:pt idx="190">
                  <c:v>653.52325199999996</c:v>
                </c:pt>
                <c:pt idx="191">
                  <c:v>684.44942900000001</c:v>
                </c:pt>
                <c:pt idx="192">
                  <c:v>716.83910100000003</c:v>
                </c:pt>
                <c:pt idx="193">
                  <c:v>750.76152500000001</c:v>
                </c:pt>
                <c:pt idx="194">
                  <c:v>786.28923399999996</c:v>
                </c:pt>
                <c:pt idx="195">
                  <c:v>823.49819300000001</c:v>
                </c:pt>
                <c:pt idx="196">
                  <c:v>862.46796300000005</c:v>
                </c:pt>
                <c:pt idx="197">
                  <c:v>903.28186900000003</c:v>
                </c:pt>
                <c:pt idx="198">
                  <c:v>946.02718100000004</c:v>
                </c:pt>
                <c:pt idx="199">
                  <c:v>990.79529500000001</c:v>
                </c:pt>
                <c:pt idx="200">
                  <c:v>1037.6819370000001</c:v>
                </c:pt>
                <c:pt idx="201">
                  <c:v>1086.7873589999999</c:v>
                </c:pt>
                <c:pt idx="202">
                  <c:v>1138.216559</c:v>
                </c:pt>
                <c:pt idx="203">
                  <c:v>1192.079504</c:v>
                </c:pt>
                <c:pt idx="204">
                  <c:v>1248.4913630000001</c:v>
                </c:pt>
                <c:pt idx="205">
                  <c:v>1307.5727569999999</c:v>
                </c:pt>
                <c:pt idx="206">
                  <c:v>1369.450014</c:v>
                </c:pt>
                <c:pt idx="207">
                  <c:v>1434.255441</c:v>
                </c:pt>
                <c:pt idx="208">
                  <c:v>1502.1276049999999</c:v>
                </c:pt>
                <c:pt idx="209">
                  <c:v>1573.2116309999999</c:v>
                </c:pt>
                <c:pt idx="210">
                  <c:v>1647.6595119999999</c:v>
                </c:pt>
                <c:pt idx="211">
                  <c:v>1725.6304319999999</c:v>
                </c:pt>
                <c:pt idx="212">
                  <c:v>1807.291111</c:v>
                </c:pt>
                <c:pt idx="213">
                  <c:v>1892.8161540000001</c:v>
                </c:pt>
                <c:pt idx="214">
                  <c:v>1982.3884330000001</c:v>
                </c:pt>
                <c:pt idx="215">
                  <c:v>2076.1994719999998</c:v>
                </c:pt>
                <c:pt idx="216">
                  <c:v>2174.4498589999998</c:v>
                </c:pt>
                <c:pt idx="217">
                  <c:v>2277.3496719999998</c:v>
                </c:pt>
                <c:pt idx="218">
                  <c:v>2385.118935</c:v>
                </c:pt>
                <c:pt idx="219">
                  <c:v>2497.9880790000002</c:v>
                </c:pt>
                <c:pt idx="220">
                  <c:v>2616.1984419999999</c:v>
                </c:pt>
                <c:pt idx="221">
                  <c:v>2740.0027839999998</c:v>
                </c:pt>
                <c:pt idx="222">
                  <c:v>2869.6658219999999</c:v>
                </c:pt>
                <c:pt idx="223">
                  <c:v>3005.4648050000001</c:v>
                </c:pt>
                <c:pt idx="224">
                  <c:v>3147.690098</c:v>
                </c:pt>
                <c:pt idx="225">
                  <c:v>3296.6458090000001</c:v>
                </c:pt>
                <c:pt idx="226">
                  <c:v>3452.6504359999999</c:v>
                </c:pt>
                <c:pt idx="227">
                  <c:v>3616.03755</c:v>
                </c:pt>
                <c:pt idx="228">
                  <c:v>3787.1565070000001</c:v>
                </c:pt>
                <c:pt idx="229">
                  <c:v>3966.3731939999998</c:v>
                </c:pt>
                <c:pt idx="230">
                  <c:v>4154.0708139999997</c:v>
                </c:pt>
                <c:pt idx="231">
                  <c:v>4350.6507030000002</c:v>
                </c:pt>
                <c:pt idx="232">
                  <c:v>4556.5331910000004</c:v>
                </c:pt>
                <c:pt idx="233">
                  <c:v>4772.1584970000004</c:v>
                </c:pt>
                <c:pt idx="234">
                  <c:v>4997.987674</c:v>
                </c:pt>
                <c:pt idx="235">
                  <c:v>5234.5035900000003</c:v>
                </c:pt>
                <c:pt idx="236">
                  <c:v>5482.2119670000002</c:v>
                </c:pt>
                <c:pt idx="237">
                  <c:v>5741.6424559999996</c:v>
                </c:pt>
                <c:pt idx="238">
                  <c:v>6013.3497740000003</c:v>
                </c:pt>
                <c:pt idx="239">
                  <c:v>6297.9148880000002</c:v>
                </c:pt>
                <c:pt idx="240">
                  <c:v>6595.9462569999996</c:v>
                </c:pt>
                <c:pt idx="241">
                  <c:v>6908.0811350000004</c:v>
                </c:pt>
                <c:pt idx="242">
                  <c:v>7234.9869319999998</c:v>
                </c:pt>
                <c:pt idx="243">
                  <c:v>7577.3626389999999</c:v>
                </c:pt>
                <c:pt idx="244">
                  <c:v>7935.9403270000003</c:v>
                </c:pt>
                <c:pt idx="245">
                  <c:v>8311.4867109999996</c:v>
                </c:pt>
                <c:pt idx="246">
                  <c:v>8704.8047869999991</c:v>
                </c:pt>
                <c:pt idx="247">
                  <c:v>9116.7355509999998</c:v>
                </c:pt>
                <c:pt idx="248">
                  <c:v>9548.1597970000003</c:v>
                </c:pt>
                <c:pt idx="249">
                  <c:v>10000</c:v>
                </c:pt>
              </c:numCache>
            </c:numRef>
          </c:xVal>
          <c:yVal>
            <c:numRef>
              <c:f>Sheet1!$B$2:$B$252</c:f>
              <c:numCache>
                <c:formatCode>General</c:formatCode>
                <c:ptCount val="2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8.4441505836939097E-4</c:v>
                </c:pt>
                <c:pt idx="115">
                  <c:v>3.9247562363161799E-3</c:v>
                </c:pt>
                <c:pt idx="116">
                  <c:v>9.5785885815160305E-3</c:v>
                </c:pt>
                <c:pt idx="117">
                  <c:v>1.8285321150924998E-2</c:v>
                </c:pt>
                <c:pt idx="118">
                  <c:v>3.0766672745580498E-2</c:v>
                </c:pt>
                <c:pt idx="119">
                  <c:v>4.6468979199889703E-2</c:v>
                </c:pt>
                <c:pt idx="120">
                  <c:v>6.3785458488090793E-2</c:v>
                </c:pt>
                <c:pt idx="121">
                  <c:v>8.03162189455561E-2</c:v>
                </c:pt>
                <c:pt idx="122">
                  <c:v>9.3451070552830806E-2</c:v>
                </c:pt>
                <c:pt idx="123">
                  <c:v>0.101054715384543</c:v>
                </c:pt>
                <c:pt idx="124">
                  <c:v>0.10201003480825301</c:v>
                </c:pt>
                <c:pt idx="125">
                  <c:v>9.6451429356602197E-2</c:v>
                </c:pt>
                <c:pt idx="126">
                  <c:v>8.5641451440277502E-2</c:v>
                </c:pt>
                <c:pt idx="127">
                  <c:v>7.1563234062296102E-2</c:v>
                </c:pt>
                <c:pt idx="128">
                  <c:v>5.63846025023498E-2</c:v>
                </c:pt>
                <c:pt idx="129">
                  <c:v>4.1971366514484999E-2</c:v>
                </c:pt>
                <c:pt idx="130">
                  <c:v>2.95835429221755E-2</c:v>
                </c:pt>
                <c:pt idx="131">
                  <c:v>1.9800262978959302E-2</c:v>
                </c:pt>
                <c:pt idx="132">
                  <c:v>1.26309033659478E-2</c:v>
                </c:pt>
                <c:pt idx="133">
                  <c:v>7.7205676516272099E-3</c:v>
                </c:pt>
                <c:pt idx="134">
                  <c:v>4.5588333161062401E-3</c:v>
                </c:pt>
                <c:pt idx="135">
                  <c:v>2.6349515099565201E-3</c:v>
                </c:pt>
                <c:pt idx="136">
                  <c:v>1.5234145803637901E-3</c:v>
                </c:pt>
                <c:pt idx="137">
                  <c:v>9.1167908930471996E-4</c:v>
                </c:pt>
                <c:pt idx="138">
                  <c:v>5.9224597946394705E-4</c:v>
                </c:pt>
                <c:pt idx="139">
                  <c:v>4.39240125552901E-4</c:v>
                </c:pt>
                <c:pt idx="140">
                  <c:v>3.8258049168078798E-4</c:v>
                </c:pt>
                <c:pt idx="141">
                  <c:v>3.8607192615953598E-4</c:v>
                </c:pt>
                <c:pt idx="142">
                  <c:v>4.3134206478157797E-4</c:v>
                </c:pt>
                <c:pt idx="143">
                  <c:v>5.0740909938138605E-4</c:v>
                </c:pt>
                <c:pt idx="144">
                  <c:v>6.0488822036159002E-4</c:v>
                </c:pt>
                <c:pt idx="145">
                  <c:v>7.1364493929980996E-4</c:v>
                </c:pt>
                <c:pt idx="146">
                  <c:v>8.2269620268068196E-4</c:v>
                </c:pt>
                <c:pt idx="147">
                  <c:v>9.2126552424364502E-4</c:v>
                </c:pt>
                <c:pt idx="148">
                  <c:v>1.00011920518487E-3</c:v>
                </c:pt>
                <c:pt idx="149">
                  <c:v>1.0526204430873799E-3</c:v>
                </c:pt>
                <c:pt idx="150">
                  <c:v>1.07524971446513E-3</c:v>
                </c:pt>
                <c:pt idx="151">
                  <c:v>1.0675843434309899E-3</c:v>
                </c:pt>
                <c:pt idx="152">
                  <c:v>1.0318674196777801E-3</c:v>
                </c:pt>
                <c:pt idx="153">
                  <c:v>9.7233992800592299E-4</c:v>
                </c:pt>
                <c:pt idx="154">
                  <c:v>8.94491907290342E-4</c:v>
                </c:pt>
                <c:pt idx="155">
                  <c:v>8.0434496645821101E-4</c:v>
                </c:pt>
                <c:pt idx="156">
                  <c:v>7.0783427445426299E-4</c:v>
                </c:pt>
                <c:pt idx="157">
                  <c:v>6.1032424979410498E-4</c:v>
                </c:pt>
                <c:pt idx="158">
                  <c:v>5.1627192349976299E-4</c:v>
                </c:pt>
                <c:pt idx="159">
                  <c:v>4.2903910774957601E-4</c:v>
                </c:pt>
                <c:pt idx="160">
                  <c:v>3.5084425934766699E-4</c:v>
                </c:pt>
                <c:pt idx="161">
                  <c:v>2.82834698181995E-4</c:v>
                </c:pt>
                <c:pt idx="162">
                  <c:v>2.2524918895430599E-4</c:v>
                </c:pt>
                <c:pt idx="163">
                  <c:v>1.7763350254676401E-4</c:v>
                </c:pt>
                <c:pt idx="164">
                  <c:v>1.39070464355706E-4</c:v>
                </c:pt>
                <c:pt idx="165">
                  <c:v>1.08391786487098E-4</c:v>
                </c:pt>
                <c:pt idx="166" formatCode="0.00E+00">
                  <c:v>8.4350052924417104E-5</c:v>
                </c:pt>
                <c:pt idx="167" formatCode="0.00E+00">
                  <c:v>6.5741777186837896E-5</c:v>
                </c:pt>
                <c:pt idx="168" formatCode="0.00E+00">
                  <c:v>5.1483075226970603E-5</c:v>
                </c:pt>
                <c:pt idx="169" formatCode="0.00E+00">
                  <c:v>4.0646241447700697E-5</c:v>
                </c:pt>
                <c:pt idx="170" formatCode="0.00E+00">
                  <c:v>3.24682218775006E-5</c:v>
                </c:pt>
                <c:pt idx="171" formatCode="0.00E+00">
                  <c:v>2.6341722126906101E-5</c:v>
                </c:pt>
                <c:pt idx="172" formatCode="0.00E+00">
                  <c:v>2.1797768848294798E-5</c:v>
                </c:pt>
                <c:pt idx="173" formatCode="0.00E+00">
                  <c:v>1.8486293395460402E-5</c:v>
                </c:pt>
                <c:pt idx="174" formatCode="0.00E+00">
                  <c:v>1.6159577716151599E-5</c:v>
                </c:pt>
                <c:pt idx="175" formatCode="0.00E+00">
                  <c:v>1.4663013792088501E-5</c:v>
                </c:pt>
                <c:pt idx="176" formatCode="0.00E+00">
                  <c:v>1.39399846832889E-5</c:v>
                </c:pt>
                <c:pt idx="177" formatCode="0.00E+00">
                  <c:v>1.4067153590622801E-5</c:v>
                </c:pt>
                <c:pt idx="178" formatCode="0.00E+00">
                  <c:v>1.53698407385083E-5</c:v>
                </c:pt>
                <c:pt idx="179" formatCode="0.00E+00">
                  <c:v>1.8802368297742602E-5</c:v>
                </c:pt>
                <c:pt idx="180" formatCode="0.00E+00">
                  <c:v>2.7476723172329399E-5</c:v>
                </c:pt>
                <c:pt idx="181" formatCode="0.00E+00">
                  <c:v>5.4496431628163598E-5</c:v>
                </c:pt>
                <c:pt idx="182">
                  <c:v>1.11581333857182E-4</c:v>
                </c:pt>
                <c:pt idx="183">
                  <c:v>1.3945626252900999E-4</c:v>
                </c:pt>
                <c:pt idx="184" formatCode="0.00E+00">
                  <c:v>8.4706657522939604E-5</c:v>
                </c:pt>
                <c:pt idx="185" formatCode="0.00E+00">
                  <c:v>2.5941056363965901E-5</c:v>
                </c:pt>
                <c:pt idx="186" formatCode="0.00E+00">
                  <c:v>9.54980676831654E-6</c:v>
                </c:pt>
                <c:pt idx="187" formatCode="0.00E+00">
                  <c:v>2.5082374056138698E-6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72-4E0C-B744-7504B855A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142672"/>
        <c:axId val="468147920"/>
      </c:scatterChart>
      <c:valAx>
        <c:axId val="468142672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</a:t>
                </a:r>
                <a:r>
                  <a:rPr lang="en-US" baseline="-25000" dirty="0"/>
                  <a:t>h</a:t>
                </a:r>
                <a:r>
                  <a:rPr lang="en-US" dirty="0"/>
                  <a:t>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a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468147920"/>
        <c:crosses val="autoZero"/>
        <c:crossBetween val="midCat"/>
      </c:valAx>
      <c:valAx>
        <c:axId val="46814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dirty="0">
                    <a:effectLst/>
                  </a:rPr>
                  <a:t>Normalized Volume(</a:t>
                </a:r>
                <a:r>
                  <a:rPr lang="en-US" sz="900" b="0" dirty="0" err="1">
                    <a:effectLst/>
                  </a:rPr>
                  <a:t>a.u</a:t>
                </a:r>
                <a:r>
                  <a:rPr lang="en-US" sz="900" b="0" dirty="0">
                    <a:effectLst/>
                  </a:rPr>
                  <a:t>.)</a:t>
                </a:r>
                <a:endParaRPr lang="en-US" sz="300" b="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ca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468142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0.37134</cdr:x>
      <cdr:y>0.86336</cdr:y>
    </cdr:from>
    <cdr:to>
      <cdr:x>0.61325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0A4C27F-9A11-49A4-AD7E-C40B45045A8F}"/>
            </a:ext>
          </a:extLst>
        </cdr:cNvPr>
        <cdr:cNvSpPr txBox="1"/>
      </cdr:nvSpPr>
      <cdr:spPr>
        <a:xfrm xmlns:a="http://schemas.openxmlformats.org/drawingml/2006/main">
          <a:off x="1403648" y="2808312"/>
          <a:ext cx="914400" cy="444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ERAC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7D39F4-CD7C-4FA4-A3A5-A5CAAD0662BA}"/>
              </a:ext>
            </a:extLst>
          </p:cNvPr>
          <p:cNvCxnSpPr/>
          <p:nvPr userDrawn="1"/>
        </p:nvCxnSpPr>
        <p:spPr>
          <a:xfrm>
            <a:off x="0" y="7515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9EFD7B8-A621-4E36-A14C-3A1121507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50" y="118944"/>
            <a:ext cx="1703238" cy="5256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C6F39-C662-43AE-A7F8-7CF93D1E496D}"/>
              </a:ext>
            </a:extLst>
          </p:cNvPr>
          <p:cNvCxnSpPr/>
          <p:nvPr userDrawn="1"/>
        </p:nvCxnSpPr>
        <p:spPr>
          <a:xfrm>
            <a:off x="0" y="6281803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">
            <a:extLst>
              <a:ext uri="{FF2B5EF4-FFF2-40B4-BE49-F238E27FC236}">
                <a16:creationId xmlns:a16="http://schemas.microsoft.com/office/drawing/2014/main" id="{6BCD6E0F-4A71-41CB-9E3E-2B03659C2A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76284" y="6327146"/>
            <a:ext cx="53376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1300" dirty="0" err="1"/>
              <a:t>Innovative</a:t>
            </a:r>
            <a:r>
              <a:rPr lang="es-ES" altLang="en-US" sz="1300" dirty="0"/>
              <a:t> Training Networks (ITN) – Marie </a:t>
            </a:r>
            <a:r>
              <a:rPr lang="es-ES" altLang="en-US" sz="1300" dirty="0" err="1"/>
              <a:t>Skłodowska</a:t>
            </a:r>
            <a:r>
              <a:rPr lang="es-ES" altLang="en-US" sz="1300" dirty="0"/>
              <a:t>-Curie </a:t>
            </a:r>
            <a:r>
              <a:rPr lang="es-ES" altLang="en-US" sz="1300" dirty="0" err="1"/>
              <a:t>Actions</a:t>
            </a:r>
            <a:endParaRPr lang="es-ES" altLang="en-US" sz="1300" dirty="0"/>
          </a:p>
          <a:p>
            <a:pPr algn="ctr"/>
            <a:r>
              <a:rPr lang="es-ES" altLang="en-US" sz="1300" dirty="0"/>
              <a:t>H2020-MSCA-ITN-2017 (THERACAT-765497)</a:t>
            </a:r>
            <a:endParaRPr lang="en-US" altLang="en-US" sz="13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1568A9-8779-42FC-93B2-9CFC16DC87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07" y="6342836"/>
            <a:ext cx="70170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5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0793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50158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2334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79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643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954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366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949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286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926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4EFBAFC-AD8F-4B57-B5A9-27E651CDE767}" type="datetimeFigureOut">
              <a:rPr lang="ca-ES" smtClean="0"/>
              <a:t>3/6/2019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42A17B0-88D9-4F82-A5BF-D71DB7820C5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605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895D7B-A147-4C56-BB8D-61CE77ED5A67}"/>
              </a:ext>
            </a:extLst>
          </p:cNvPr>
          <p:cNvCxnSpPr/>
          <p:nvPr userDrawn="1"/>
        </p:nvCxnSpPr>
        <p:spPr>
          <a:xfrm>
            <a:off x="0" y="751562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4010115-97F2-4BA5-9EB3-C271AE7B8B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50" y="118944"/>
            <a:ext cx="1703238" cy="525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336334-8F44-48BD-94F1-F0F6E3379F7C}"/>
              </a:ext>
            </a:extLst>
          </p:cNvPr>
          <p:cNvCxnSpPr/>
          <p:nvPr userDrawn="1"/>
        </p:nvCxnSpPr>
        <p:spPr>
          <a:xfrm>
            <a:off x="0" y="6281803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">
            <a:extLst>
              <a:ext uri="{FF2B5EF4-FFF2-40B4-BE49-F238E27FC236}">
                <a16:creationId xmlns:a16="http://schemas.microsoft.com/office/drawing/2014/main" id="{69269549-7FC2-444C-91D7-AF2EC789CC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876284" y="6327146"/>
            <a:ext cx="53376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1300" dirty="0" err="1"/>
              <a:t>Innovative</a:t>
            </a:r>
            <a:r>
              <a:rPr lang="es-ES" altLang="en-US" sz="1300" dirty="0"/>
              <a:t> Training Networks (ITN) – Marie </a:t>
            </a:r>
            <a:r>
              <a:rPr lang="es-ES" altLang="en-US" sz="1300" dirty="0" err="1"/>
              <a:t>Skłodowska</a:t>
            </a:r>
            <a:r>
              <a:rPr lang="es-ES" altLang="en-US" sz="1300" dirty="0"/>
              <a:t>-Curie </a:t>
            </a:r>
            <a:r>
              <a:rPr lang="es-ES" altLang="en-US" sz="1300" dirty="0" err="1"/>
              <a:t>Actions</a:t>
            </a:r>
            <a:endParaRPr lang="es-ES" altLang="en-US" sz="1300" dirty="0"/>
          </a:p>
          <a:p>
            <a:pPr algn="ctr"/>
            <a:r>
              <a:rPr lang="es-ES" altLang="en-US" sz="1300" dirty="0"/>
              <a:t>H2020-MSCA-ITN-2017 (THERACAT-765497)</a:t>
            </a:r>
            <a:endParaRPr lang="en-US" altLang="en-US" sz="13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AA66C0-A1AE-424B-984C-01AB7ADA24B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107" y="6342836"/>
            <a:ext cx="701703" cy="46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8B844-68EE-44CA-812C-9AD8F206BAC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6834" y="6342836"/>
            <a:ext cx="1461182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image" Target="../media/image39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36F099-3A18-4584-B4CC-BD28E41CB00C}"/>
              </a:ext>
            </a:extLst>
          </p:cNvPr>
          <p:cNvSpPr/>
          <p:nvPr/>
        </p:nvSpPr>
        <p:spPr>
          <a:xfrm>
            <a:off x="962526" y="2983829"/>
            <a:ext cx="7628021" cy="1624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DE84F9A8-08DC-438C-AC80-98368901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612" y="232787"/>
            <a:ext cx="4955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1800" b="1" dirty="0"/>
              <a:t>Bio-orthogonal catalysis for cancer therapy</a:t>
            </a:r>
            <a:endParaRPr lang="en-US" altLang="en-US" sz="1800" b="1" dirty="0"/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BBE38510-26D0-4F0B-8922-13CBF380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389" y="2019800"/>
            <a:ext cx="532765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400" dirty="0"/>
              <a:t>Shreyas Wagle</a:t>
            </a:r>
          </a:p>
          <a:p>
            <a:pPr algn="ctr" eaLnBrk="1" hangingPunct="1"/>
            <a:r>
              <a:rPr lang="en-US" altLang="en-US" sz="2400" dirty="0"/>
              <a:t>ESR 2 Fellow</a:t>
            </a:r>
          </a:p>
          <a:p>
            <a:pPr algn="ctr" eaLnBrk="1" hangingPunct="1"/>
            <a:endParaRPr lang="en-US" altLang="en-US" sz="2400" dirty="0"/>
          </a:p>
          <a:p>
            <a:pPr algn="ctr"/>
            <a:r>
              <a:rPr lang="en-US" altLang="en-US" sz="2000" i="1" dirty="0">
                <a:solidFill>
                  <a:schemeClr val="bg1"/>
                </a:solidFill>
              </a:rPr>
              <a:t>Institution: Tel Aviv University</a:t>
            </a:r>
          </a:p>
          <a:p>
            <a:pPr algn="ctr"/>
            <a:r>
              <a:rPr lang="es-ES" altLang="en-US" sz="2000" i="1" dirty="0">
                <a:solidFill>
                  <a:schemeClr val="bg1"/>
                </a:solidFill>
              </a:rPr>
              <a:t>Group: </a:t>
            </a:r>
            <a:r>
              <a:rPr lang="es-ES" altLang="en-US" sz="2000" i="1" dirty="0" err="1">
                <a:solidFill>
                  <a:schemeClr val="bg1"/>
                </a:solidFill>
              </a:rPr>
              <a:t>Organic</a:t>
            </a:r>
            <a:r>
              <a:rPr lang="es-ES" altLang="en-US" sz="2000" i="1" dirty="0">
                <a:solidFill>
                  <a:schemeClr val="bg1"/>
                </a:solidFill>
              </a:rPr>
              <a:t> &amp; </a:t>
            </a:r>
            <a:r>
              <a:rPr lang="es-ES" altLang="en-US" sz="2000" i="1" dirty="0" err="1">
                <a:solidFill>
                  <a:schemeClr val="bg1"/>
                </a:solidFill>
              </a:rPr>
              <a:t>Polymer</a:t>
            </a:r>
            <a:r>
              <a:rPr lang="es-ES" altLang="en-US" sz="2000" i="1" dirty="0">
                <a:solidFill>
                  <a:schemeClr val="bg1"/>
                </a:solidFill>
              </a:rPr>
              <a:t> </a:t>
            </a:r>
            <a:r>
              <a:rPr lang="es-ES" altLang="en-US" sz="2000" i="1" dirty="0" err="1">
                <a:solidFill>
                  <a:schemeClr val="bg1"/>
                </a:solidFill>
              </a:rPr>
              <a:t>chemistry</a:t>
            </a:r>
            <a:endParaRPr lang="es-ES" alt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altLang="en-US" sz="2000" i="1" dirty="0">
                <a:solidFill>
                  <a:schemeClr val="bg1"/>
                </a:solidFill>
              </a:rPr>
              <a:t>Supervisor: Prof. </a:t>
            </a:r>
            <a:r>
              <a:rPr lang="en-US" altLang="en-US" sz="2000" i="1" dirty="0" err="1">
                <a:solidFill>
                  <a:schemeClr val="bg1"/>
                </a:solidFill>
              </a:rPr>
              <a:t>Roey</a:t>
            </a:r>
            <a:r>
              <a:rPr lang="en-US" altLang="en-US" sz="2000" i="1" dirty="0">
                <a:solidFill>
                  <a:schemeClr val="bg1"/>
                </a:solidFill>
              </a:rPr>
              <a:t> J. Amir</a:t>
            </a:r>
          </a:p>
          <a:p>
            <a:pPr algn="ctr"/>
            <a:r>
              <a:rPr lang="en-US" altLang="en-US" sz="2000" i="1" dirty="0">
                <a:solidFill>
                  <a:schemeClr val="bg1"/>
                </a:solidFill>
              </a:rPr>
              <a:t>E-mail: wagle@tauex.tau.ac.il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11C9BE-D771-4048-825D-437D9D7315E5}"/>
              </a:ext>
            </a:extLst>
          </p:cNvPr>
          <p:cNvSpPr/>
          <p:nvPr/>
        </p:nvSpPr>
        <p:spPr>
          <a:xfrm>
            <a:off x="2286000" y="53798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Mid-Term Check Meeting</a:t>
            </a:r>
          </a:p>
          <a:p>
            <a:pPr algn="ctr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Edinburgh, 5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June 2019</a:t>
            </a:r>
            <a:endParaRPr lang="ca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Image result for TAU logo">
            <a:extLst>
              <a:ext uri="{FF2B5EF4-FFF2-40B4-BE49-F238E27FC236}">
                <a16:creationId xmlns:a16="http://schemas.microsoft.com/office/drawing/2014/main" id="{B063701F-4B73-4D6F-A988-18770750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1" y="156261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72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84665AD-4F47-4A3F-A470-29FA121B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050" y="257839"/>
            <a:ext cx="4660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1800" b="1" dirty="0" err="1"/>
              <a:t>Scientific</a:t>
            </a:r>
            <a:r>
              <a:rPr lang="es-ES" altLang="en-US" sz="1800" b="1" dirty="0"/>
              <a:t> and Transversal </a:t>
            </a:r>
            <a:r>
              <a:rPr lang="es-ES" altLang="en-US" sz="1800" b="1" dirty="0" err="1"/>
              <a:t>Skills</a:t>
            </a:r>
            <a:r>
              <a:rPr lang="es-ES" altLang="en-US" sz="1800" b="1" dirty="0"/>
              <a:t> Training</a:t>
            </a:r>
            <a:endParaRPr lang="en-US" altLang="en-US" sz="1800" b="1" dirty="0"/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A242491F-876F-4EC9-9FCA-4F16E75C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7" y="4697039"/>
            <a:ext cx="7948158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PhD studies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University: Tel Aviv University, Israel.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Title of PhD: Micellar catalysts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Enrolment: 21/11/2018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50684291-1CE1-4321-BCED-A050D807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7" y="941309"/>
            <a:ext cx="79481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Network-wide training</a:t>
            </a:r>
          </a:p>
        </p:txBody>
      </p:sp>
      <p:pic>
        <p:nvPicPr>
          <p:cNvPr id="7" name="Picture 6" descr="Image result for TAU logo">
            <a:extLst>
              <a:ext uri="{FF2B5EF4-FFF2-40B4-BE49-F238E27FC236}">
                <a16:creationId xmlns:a16="http://schemas.microsoft.com/office/drawing/2014/main" id="{1E9D7930-8809-4CE8-9C0C-6485966C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7" y="181313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8DF2A1-A876-4525-A2F9-A24C35515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35319" b="14738"/>
          <a:stretch/>
        </p:blipFill>
        <p:spPr>
          <a:xfrm>
            <a:off x="562187" y="1600321"/>
            <a:ext cx="8019626" cy="2568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698EFA-8C0F-4EF4-B944-3DBFB610BBFD}"/>
              </a:ext>
            </a:extLst>
          </p:cNvPr>
          <p:cNvSpPr txBox="1"/>
          <p:nvPr/>
        </p:nvSpPr>
        <p:spPr>
          <a:xfrm>
            <a:off x="169223" y="1600321"/>
            <a:ext cx="210073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Training </a:t>
            </a:r>
            <a:r>
              <a:rPr lang="de-DE" sz="1200" b="1" dirty="0" err="1">
                <a:latin typeface="Abadi Extra Light" panose="020B0204020104020204" pitchFamily="34" charset="0"/>
              </a:rPr>
              <a:t>event</a:t>
            </a:r>
            <a:r>
              <a:rPr lang="de-DE" sz="1200" b="1" dirty="0">
                <a:latin typeface="Abadi Extra Light" panose="020B0204020104020204" pitchFamily="34" charset="0"/>
              </a:rPr>
              <a:t> at TU/e (03/‘19)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Introduction to programme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204020104020204" pitchFamily="34" charset="0"/>
              </a:rPr>
              <a:t>Scientific communication 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N" sz="1200" dirty="0">
              <a:latin typeface="Abadi Extra Light" panose="020B02040201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65E659-D8EA-4CAE-AE45-9A9374E399F7}"/>
              </a:ext>
            </a:extLst>
          </p:cNvPr>
          <p:cNvCxnSpPr>
            <a:cxnSpLocks/>
          </p:cNvCxnSpPr>
          <p:nvPr/>
        </p:nvCxnSpPr>
        <p:spPr>
          <a:xfrm flipV="1">
            <a:off x="606983" y="2550415"/>
            <a:ext cx="0" cy="31580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67EAD5-9FE2-4C36-921E-C2E57D0C1B28}"/>
              </a:ext>
            </a:extLst>
          </p:cNvPr>
          <p:cNvSpPr txBox="1"/>
          <p:nvPr/>
        </p:nvSpPr>
        <p:spPr>
          <a:xfrm>
            <a:off x="450316" y="3117207"/>
            <a:ext cx="2556270" cy="1446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MTC Meeting(06/‘19) &amp; Bioorthogonal &amp; Bioresponsive 2019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Discussion with Project officer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204020104020204" pitchFamily="34" charset="0"/>
              </a:rPr>
              <a:t>Bio-orthogonal chemistry symposium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63D69-150B-4000-8CE6-6E5319692CDD}"/>
              </a:ext>
            </a:extLst>
          </p:cNvPr>
          <p:cNvSpPr txBox="1"/>
          <p:nvPr/>
        </p:nvSpPr>
        <p:spPr>
          <a:xfrm>
            <a:off x="2857574" y="3363511"/>
            <a:ext cx="19017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b="1" dirty="0">
                <a:latin typeface="Abadi Extra Light" panose="020B0204020104020204" pitchFamily="34" charset="0"/>
              </a:rPr>
              <a:t>Training event at Basel (09/’19)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Chemical synthesis &amp; catalysis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Prodrugs: design principles, synthesis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N" sz="1200" dirty="0">
              <a:latin typeface="Abadi Extra Light" panose="020B0204020104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EC5D9-749E-44F5-BF8E-BBEA3E67A691}"/>
              </a:ext>
            </a:extLst>
          </p:cNvPr>
          <p:cNvCxnSpPr>
            <a:cxnSpLocks/>
          </p:cNvCxnSpPr>
          <p:nvPr/>
        </p:nvCxnSpPr>
        <p:spPr>
          <a:xfrm flipV="1">
            <a:off x="2351194" y="2549143"/>
            <a:ext cx="0" cy="31580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92A365-F354-4656-88BE-341C58EE115A}"/>
              </a:ext>
            </a:extLst>
          </p:cNvPr>
          <p:cNvSpPr txBox="1"/>
          <p:nvPr/>
        </p:nvSpPr>
        <p:spPr>
          <a:xfrm>
            <a:off x="2205259" y="2009193"/>
            <a:ext cx="198789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200" b="1" dirty="0">
                <a:latin typeface="Abadi Extra Light" panose="020B0204020104020204" pitchFamily="34" charset="0"/>
              </a:rPr>
              <a:t>ICCA conference(09/’19)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Catalysis and Chemical Engineering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1B111-97DD-4A54-ACA6-E7540516618A}"/>
              </a:ext>
            </a:extLst>
          </p:cNvPr>
          <p:cNvSpPr txBox="1"/>
          <p:nvPr/>
        </p:nvSpPr>
        <p:spPr>
          <a:xfrm>
            <a:off x="3876617" y="1116924"/>
            <a:ext cx="1901799" cy="1354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1200" b="1" dirty="0">
                <a:latin typeface="Abadi Extra Light" panose="020B0204020104020204" pitchFamily="34" charset="0"/>
              </a:rPr>
              <a:t>Secondment at RUG </a:t>
            </a:r>
          </a:p>
          <a:p>
            <a:pPr>
              <a:lnSpc>
                <a:spcPct val="150000"/>
              </a:lnSpc>
            </a:pPr>
            <a:r>
              <a:rPr lang="en-IN" sz="1200" b="1" dirty="0">
                <a:latin typeface="Abadi Extra Light" panose="020B0204020104020204" pitchFamily="34" charset="0"/>
              </a:rPr>
              <a:t>(Early 2020)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Catalyst Synthesis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Catalyst performance &amp;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C093C-1FAF-4B3F-84C0-C42C2FDBDD02}"/>
              </a:ext>
            </a:extLst>
          </p:cNvPr>
          <p:cNvSpPr txBox="1"/>
          <p:nvPr/>
        </p:nvSpPr>
        <p:spPr>
          <a:xfrm>
            <a:off x="4436627" y="3063820"/>
            <a:ext cx="2285691" cy="892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Training </a:t>
            </a:r>
            <a:r>
              <a:rPr lang="de-DE" sz="1200" b="1" dirty="0" err="1">
                <a:latin typeface="Abadi Extra Light" panose="020B0204020104020204" pitchFamily="34" charset="0"/>
              </a:rPr>
              <a:t>event</a:t>
            </a:r>
            <a:r>
              <a:rPr lang="de-DE" sz="1200" b="1" dirty="0">
                <a:latin typeface="Abadi Extra Light" panose="020B0204020104020204" pitchFamily="34" charset="0"/>
              </a:rPr>
              <a:t> at Edinburgh(2020)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Designing delivery systems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in-vitro imaging and cell assays</a:t>
            </a:r>
            <a:endParaRPr lang="en-US" sz="1200" dirty="0">
              <a:latin typeface="Abadi Extra Light" panose="020B02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7F4B43-5A00-4121-8D61-9CEAD18716B7}"/>
              </a:ext>
            </a:extLst>
          </p:cNvPr>
          <p:cNvSpPr txBox="1"/>
          <p:nvPr/>
        </p:nvSpPr>
        <p:spPr>
          <a:xfrm>
            <a:off x="5752583" y="1569511"/>
            <a:ext cx="2285691" cy="1169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Training </a:t>
            </a:r>
            <a:r>
              <a:rPr lang="de-DE" sz="1200" b="1" dirty="0" err="1">
                <a:latin typeface="Abadi Extra Light" panose="020B0204020104020204" pitchFamily="34" charset="0"/>
              </a:rPr>
              <a:t>event</a:t>
            </a:r>
            <a:r>
              <a:rPr lang="de-DE" sz="1200" b="1" dirty="0">
                <a:latin typeface="Abadi Extra Light" panose="020B0204020104020204" pitchFamily="34" charset="0"/>
              </a:rPr>
              <a:t> at Tel Aviv (2021)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in vivo imaging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In vivo chemistry and cancer biology</a:t>
            </a:r>
            <a:endParaRPr lang="en-US" sz="1200" dirty="0">
              <a:latin typeface="Abadi Extra Light" panose="020B02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23CC2-2804-48DC-A143-4FAFCE37A919}"/>
              </a:ext>
            </a:extLst>
          </p:cNvPr>
          <p:cNvSpPr txBox="1"/>
          <p:nvPr/>
        </p:nvSpPr>
        <p:spPr>
          <a:xfrm>
            <a:off x="6747053" y="3615117"/>
            <a:ext cx="2285691" cy="1169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Training </a:t>
            </a:r>
            <a:r>
              <a:rPr lang="de-DE" sz="1200" b="1" dirty="0" err="1">
                <a:latin typeface="Abadi Extra Light" panose="020B0204020104020204" pitchFamily="34" charset="0"/>
              </a:rPr>
              <a:t>event</a:t>
            </a:r>
            <a:r>
              <a:rPr lang="de-DE" sz="1200" b="1" dirty="0">
                <a:latin typeface="Abadi Extra Light" panose="020B0204020104020204" pitchFamily="34" charset="0"/>
              </a:rPr>
              <a:t> at Barcelona (2021)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Career opportunities in industry and interview simulations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</a:rPr>
              <a:t>Innovation and 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3024732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planwallpaper.com/static/images/thank-you.jpg">
            <a:extLst>
              <a:ext uri="{FF2B5EF4-FFF2-40B4-BE49-F238E27FC236}">
                <a16:creationId xmlns:a16="http://schemas.microsoft.com/office/drawing/2014/main" id="{093B277F-EDE8-4CA7-A686-E3D3D8B67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 bwMode="auto">
          <a:xfrm>
            <a:off x="2800497" y="2068685"/>
            <a:ext cx="3543005" cy="32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AU logo">
            <a:extLst>
              <a:ext uri="{FF2B5EF4-FFF2-40B4-BE49-F238E27FC236}">
                <a16:creationId xmlns:a16="http://schemas.microsoft.com/office/drawing/2014/main" id="{B70A05B1-7478-4EAB-8F36-27A3AE03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4" y="128241"/>
            <a:ext cx="946194" cy="5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0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84665AD-4F47-4A3F-A470-29FA121B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1822" y="227489"/>
            <a:ext cx="2406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>
                <a:latin typeface="Abadi Extra Light" panose="020B0204020104020204" pitchFamily="34" charset="0"/>
              </a:rPr>
              <a:t>Personal Trajectory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  <p:pic>
        <p:nvPicPr>
          <p:cNvPr id="6" name="Picture 2" descr="Image result for TAU logo">
            <a:extLst>
              <a:ext uri="{FF2B5EF4-FFF2-40B4-BE49-F238E27FC236}">
                <a16:creationId xmlns:a16="http://schemas.microsoft.com/office/drawing/2014/main" id="{C38BEFA4-2394-4075-A363-6D04B7FC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0" y="163557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B27A09-9A10-4FB8-AA22-56F97B309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27333"/>
          <a:stretch/>
        </p:blipFill>
        <p:spPr>
          <a:xfrm>
            <a:off x="669523" y="1516212"/>
            <a:ext cx="8019626" cy="3737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1A070A-DF4D-4FFC-8188-6A1A9695061E}"/>
              </a:ext>
            </a:extLst>
          </p:cNvPr>
          <p:cNvSpPr txBox="1"/>
          <p:nvPr/>
        </p:nvSpPr>
        <p:spPr>
          <a:xfrm>
            <a:off x="760622" y="2202968"/>
            <a:ext cx="1734100" cy="892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 err="1">
                <a:latin typeface="Abadi Extra Light" panose="020B0604020202020204" pitchFamily="34" charset="0"/>
              </a:rPr>
              <a:t>B.Tech</a:t>
            </a:r>
            <a:r>
              <a:rPr lang="en-US" sz="1200" b="1" dirty="0">
                <a:latin typeface="Abadi Extra Light" panose="020B0604020202020204" pitchFamily="34" charset="0"/>
              </a:rPr>
              <a:t> Textile Chemistry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Fibre Sciences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Organic chemistry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DA521-D7BB-4545-AEF3-6B72F9813280}"/>
              </a:ext>
            </a:extLst>
          </p:cNvPr>
          <p:cNvSpPr txBox="1"/>
          <p:nvPr/>
        </p:nvSpPr>
        <p:spPr>
          <a:xfrm>
            <a:off x="2515535" y="2156932"/>
            <a:ext cx="1715010" cy="892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Internship at BASF(India) 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Pigment Printing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Stretchable Prints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CB19B-B0B2-43B3-AD6D-E5F2190CA663}"/>
              </a:ext>
            </a:extLst>
          </p:cNvPr>
          <p:cNvSpPr txBox="1"/>
          <p:nvPr/>
        </p:nvSpPr>
        <p:spPr>
          <a:xfrm>
            <a:off x="3299242" y="3718180"/>
            <a:ext cx="1630898" cy="1446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Bachelor Thesis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Synthesizing nanocellulose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Superabsorbent Films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641BE-44EA-438D-9B4B-E45C0F09A9EB}"/>
              </a:ext>
            </a:extLst>
          </p:cNvPr>
          <p:cNvSpPr txBox="1"/>
          <p:nvPr/>
        </p:nvSpPr>
        <p:spPr>
          <a:xfrm>
            <a:off x="1110463" y="3707561"/>
            <a:ext cx="1715010" cy="1446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Internship at Vishnu Dyeing and Printing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Pre-treatment Layout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Dyeing &amp; Printing layout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C444B-AF31-4AD2-BCC1-DC9CBF387DA6}"/>
              </a:ext>
            </a:extLst>
          </p:cNvPr>
          <p:cNvSpPr txBox="1"/>
          <p:nvPr/>
        </p:nvSpPr>
        <p:spPr>
          <a:xfrm>
            <a:off x="4282964" y="1545064"/>
            <a:ext cx="2124714" cy="892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M.Sc. Polymer Material Sciences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Polymer Chemistry 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Polymer Physics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8395D-C966-48F6-A453-8EC6C5CB410F}"/>
              </a:ext>
            </a:extLst>
          </p:cNvPr>
          <p:cNvSpPr txBox="1"/>
          <p:nvPr/>
        </p:nvSpPr>
        <p:spPr>
          <a:xfrm>
            <a:off x="4815840" y="3529206"/>
            <a:ext cx="487680" cy="37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5C914-A24E-48DF-9241-BB38C3C5DB6D}"/>
              </a:ext>
            </a:extLst>
          </p:cNvPr>
          <p:cNvSpPr txBox="1"/>
          <p:nvPr/>
        </p:nvSpPr>
        <p:spPr>
          <a:xfrm>
            <a:off x="4930140" y="3374286"/>
            <a:ext cx="1800346" cy="1446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Research Project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604020202020204" pitchFamily="34" charset="0"/>
              </a:rPr>
              <a:t>Synthesis of self-healing probes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604020202020204" pitchFamily="34" charset="0"/>
              </a:rPr>
              <a:t>Encapsulation of the chemical probes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FE2BA7-25F4-4D0B-BB9C-943DF6362E0D}"/>
              </a:ext>
            </a:extLst>
          </p:cNvPr>
          <p:cNvSpPr txBox="1"/>
          <p:nvPr/>
        </p:nvSpPr>
        <p:spPr>
          <a:xfrm>
            <a:off x="6974139" y="3968280"/>
            <a:ext cx="1715010" cy="20006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PhD Micellar Catalysts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604020202020204" pitchFamily="34" charset="0"/>
              </a:rPr>
              <a:t>Design &amp; synthesis of multi-functional polymeric amphiphiles.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badi Extra Light" panose="020B0604020202020204" pitchFamily="34" charset="0"/>
              </a:rPr>
              <a:t>Catalytic activation of anti-cancer prodrugs.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Abadi Extra Light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74264C-A88A-4F54-826B-EF0A3CA257E3}"/>
              </a:ext>
            </a:extLst>
          </p:cNvPr>
          <p:cNvSpPr txBox="1"/>
          <p:nvPr/>
        </p:nvSpPr>
        <p:spPr>
          <a:xfrm>
            <a:off x="5966368" y="2231282"/>
            <a:ext cx="2124714" cy="892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badi Extra Light" panose="020B0604020202020204" pitchFamily="34" charset="0"/>
              </a:rPr>
              <a:t>M.Sc. Master Thesis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IN" sz="1200" dirty="0">
                <a:latin typeface="Abadi Extra Light" panose="020B0204020104020204" pitchFamily="34" charset="0"/>
                <a:ea typeface="Cambria Math" panose="02040503050406030204" pitchFamily="18" charset="0"/>
              </a:rPr>
              <a:t>Optical damage sensing and  self-healing system</a:t>
            </a:r>
          </a:p>
        </p:txBody>
      </p:sp>
      <p:pic>
        <p:nvPicPr>
          <p:cNvPr id="18" name="Picture 2" descr="Image result for ict matunga logo">
            <a:extLst>
              <a:ext uri="{FF2B5EF4-FFF2-40B4-BE49-F238E27FC236}">
                <a16:creationId xmlns:a16="http://schemas.microsoft.com/office/drawing/2014/main" id="{882F6740-590D-43C0-9BBE-266C0327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5" y="1335262"/>
            <a:ext cx="910416" cy="9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ASF">
            <a:extLst>
              <a:ext uri="{FF2B5EF4-FFF2-40B4-BE49-F238E27FC236}">
                <a16:creationId xmlns:a16="http://schemas.microsoft.com/office/drawing/2014/main" id="{75566BE7-6DD7-4747-BA98-7C261F2DA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6945" r="8574" b="31773"/>
          <a:stretch/>
        </p:blipFill>
        <p:spPr bwMode="auto">
          <a:xfrm>
            <a:off x="2634827" y="1619843"/>
            <a:ext cx="1074093" cy="55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uni halle logo">
            <a:extLst>
              <a:ext uri="{FF2B5EF4-FFF2-40B4-BE49-F238E27FC236}">
                <a16:creationId xmlns:a16="http://schemas.microsoft.com/office/drawing/2014/main" id="{2FD168AD-BB28-4226-A58F-968FF5E2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96" y="1497577"/>
            <a:ext cx="749980" cy="7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TAU logo">
            <a:extLst>
              <a:ext uri="{FF2B5EF4-FFF2-40B4-BE49-F238E27FC236}">
                <a16:creationId xmlns:a16="http://schemas.microsoft.com/office/drawing/2014/main" id="{4FCA41D7-1CF7-4F4F-826B-3A669CE3E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21" y="3384772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3084AC-6FEC-4653-A468-D0B214EA2A61}"/>
              </a:ext>
            </a:extLst>
          </p:cNvPr>
          <p:cNvCxnSpPr/>
          <p:nvPr/>
        </p:nvCxnSpPr>
        <p:spPr>
          <a:xfrm flipV="1">
            <a:off x="2468830" y="2498599"/>
            <a:ext cx="0" cy="678786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74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84665AD-4F47-4A3F-A470-29FA121B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631" y="165506"/>
            <a:ext cx="250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 err="1">
                <a:latin typeface="Abadi Extra Light" panose="020B0204020104020204" pitchFamily="34" charset="0"/>
              </a:rPr>
              <a:t>Background</a:t>
            </a:r>
            <a:r>
              <a:rPr lang="es-ES" altLang="en-US" sz="2400" b="1" dirty="0">
                <a:latin typeface="Abadi Extra Light" panose="020B0204020104020204" pitchFamily="34" charset="0"/>
              </a:rPr>
              <a:t> &amp; </a:t>
            </a:r>
            <a:r>
              <a:rPr lang="es-ES" altLang="en-US" sz="2400" b="1" dirty="0" err="1">
                <a:latin typeface="Abadi Extra Light" panose="020B0204020104020204" pitchFamily="34" charset="0"/>
              </a:rPr>
              <a:t>skills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  <p:pic>
        <p:nvPicPr>
          <p:cNvPr id="5" name="Picture 2" descr="Image result for TAU logo">
            <a:extLst>
              <a:ext uri="{FF2B5EF4-FFF2-40B4-BE49-F238E27FC236}">
                <a16:creationId xmlns:a16="http://schemas.microsoft.com/office/drawing/2014/main" id="{B2448C4B-613E-4486-84EB-0B66CC3C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9" y="104788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anocellulose">
            <a:extLst>
              <a:ext uri="{FF2B5EF4-FFF2-40B4-BE49-F238E27FC236}">
                <a16:creationId xmlns:a16="http://schemas.microsoft.com/office/drawing/2014/main" id="{D01F93C1-A959-405E-BA37-90CE09E8F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11268" r="3642" b="11266"/>
          <a:stretch/>
        </p:blipFill>
        <p:spPr bwMode="auto">
          <a:xfrm>
            <a:off x="2491043" y="4315280"/>
            <a:ext cx="1772520" cy="12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elf healing coating">
            <a:extLst>
              <a:ext uri="{FF2B5EF4-FFF2-40B4-BE49-F238E27FC236}">
                <a16:creationId xmlns:a16="http://schemas.microsoft.com/office/drawing/2014/main" id="{6E6A2E41-9C99-4475-9C73-41E51A8D8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34163" r="2451" b="25631"/>
          <a:stretch/>
        </p:blipFill>
        <p:spPr bwMode="auto">
          <a:xfrm>
            <a:off x="2386881" y="1152327"/>
            <a:ext cx="2799325" cy="67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ct matunga logo">
            <a:extLst>
              <a:ext uri="{FF2B5EF4-FFF2-40B4-BE49-F238E27FC236}">
                <a16:creationId xmlns:a16="http://schemas.microsoft.com/office/drawing/2014/main" id="{5E5505A6-3557-4F47-BE8D-30C8EC6D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4" y="4219530"/>
            <a:ext cx="1107160" cy="113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80E939-AA1E-4EA2-AFB5-4C80408139D8}"/>
              </a:ext>
            </a:extLst>
          </p:cNvPr>
          <p:cNvSpPr txBox="1"/>
          <p:nvPr/>
        </p:nvSpPr>
        <p:spPr>
          <a:xfrm flipH="1">
            <a:off x="-5909" y="5419875"/>
            <a:ext cx="2344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dirty="0">
                <a:latin typeface="Abadi Extra Light" panose="020B0204020104020204" pitchFamily="34" charset="0"/>
                <a:ea typeface="Cambria Math" panose="02040503050406030204" pitchFamily="18" charset="0"/>
              </a:rPr>
              <a:t>Institute of Chemical Technology, </a:t>
            </a:r>
            <a:br>
              <a:rPr lang="en-IN" sz="1050" dirty="0">
                <a:latin typeface="Abadi Extra Light" panose="020B0204020104020204" pitchFamily="34" charset="0"/>
                <a:ea typeface="Cambria Math" panose="02040503050406030204" pitchFamily="18" charset="0"/>
              </a:rPr>
            </a:br>
            <a:r>
              <a:rPr lang="en-IN" sz="1050" dirty="0">
                <a:latin typeface="Abadi Extra Light" panose="020B0204020104020204" pitchFamily="34" charset="0"/>
                <a:ea typeface="Cambria Math" panose="02040503050406030204" pitchFamily="18" charset="0"/>
              </a:rPr>
              <a:t>Mumbai (India)</a:t>
            </a:r>
          </a:p>
        </p:txBody>
      </p:sp>
      <p:pic>
        <p:nvPicPr>
          <p:cNvPr id="11" name="Picture 2" descr="Image result for uni halle logo">
            <a:extLst>
              <a:ext uri="{FF2B5EF4-FFF2-40B4-BE49-F238E27FC236}">
                <a16:creationId xmlns:a16="http://schemas.microsoft.com/office/drawing/2014/main" id="{8F249B0A-24D9-449B-8ADA-02232FA5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57" y="1093599"/>
            <a:ext cx="867521" cy="8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57948-0F26-4B25-A54E-D333C504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3485" r="2620" b="12679"/>
          <a:stretch/>
        </p:blipFill>
        <p:spPr>
          <a:xfrm>
            <a:off x="2126004" y="2379414"/>
            <a:ext cx="3250574" cy="12228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F2D8E5-1E83-4300-883C-38ABEEAB3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1781" y="1248587"/>
            <a:ext cx="1205670" cy="861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3DB53D-D91F-4F27-A44E-E693DABCC1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8175" y="1248587"/>
            <a:ext cx="1017198" cy="4132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3ECC4A-6CE5-491A-9AA2-82078DDD19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6805168" y="1015532"/>
            <a:ext cx="506446" cy="972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659B2D-BCC1-4854-B9BF-C355640BAF08}"/>
              </a:ext>
            </a:extLst>
          </p:cNvPr>
          <p:cNvSpPr txBox="1"/>
          <p:nvPr/>
        </p:nvSpPr>
        <p:spPr>
          <a:xfrm rot="1426673">
            <a:off x="6064408" y="157442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894E7643-ACB8-405C-B115-B462CFF370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43" t="6403" r="982" b="11863"/>
          <a:stretch/>
        </p:blipFill>
        <p:spPr>
          <a:xfrm>
            <a:off x="5425506" y="2267630"/>
            <a:ext cx="3597751" cy="15933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4AE3E1E-E258-437B-A02D-6676BBFB2B97}"/>
              </a:ext>
            </a:extLst>
          </p:cNvPr>
          <p:cNvSpPr txBox="1"/>
          <p:nvPr/>
        </p:nvSpPr>
        <p:spPr>
          <a:xfrm flipH="1">
            <a:off x="326549" y="2109780"/>
            <a:ext cx="1750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50" dirty="0">
                <a:latin typeface="Abadi Extra Light" panose="020B0204020104020204" pitchFamily="34" charset="0"/>
                <a:ea typeface="Cambria Math" panose="02040503050406030204" pitchFamily="18" charset="0"/>
              </a:rPr>
              <a:t>Martin Luther University, Halle (Saale), (Germany</a:t>
            </a:r>
            <a:r>
              <a:rPr lang="en-IN" sz="1050" dirty="0">
                <a:latin typeface="Gabriola" panose="04040605051002020D02" pitchFamily="82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B4517AC1-C30F-4122-BE67-C4416987310C}"/>
              </a:ext>
            </a:extLst>
          </p:cNvPr>
          <p:cNvSpPr txBox="1"/>
          <p:nvPr/>
        </p:nvSpPr>
        <p:spPr>
          <a:xfrm>
            <a:off x="5385732" y="2879638"/>
            <a:ext cx="109056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2050" name="Picture 2" descr="Image result for nanocellulose films">
            <a:extLst>
              <a:ext uri="{FF2B5EF4-FFF2-40B4-BE49-F238E27FC236}">
                <a16:creationId xmlns:a16="http://schemas.microsoft.com/office/drawing/2014/main" id="{1C44E94C-B2B3-4C26-90A5-899BA8785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15833" r="16103" b="9570"/>
          <a:stretch/>
        </p:blipFill>
        <p:spPr bwMode="auto">
          <a:xfrm>
            <a:off x="4773433" y="4315280"/>
            <a:ext cx="1611634" cy="12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F0B01EA9-A050-4CF4-8614-86F8E61F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37" y="4315280"/>
            <a:ext cx="1361296" cy="118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74788B-A4F6-4AC5-B9B3-F6B3D68B334A}"/>
              </a:ext>
            </a:extLst>
          </p:cNvPr>
          <p:cNvSpPr txBox="1"/>
          <p:nvPr/>
        </p:nvSpPr>
        <p:spPr>
          <a:xfrm>
            <a:off x="586900" y="2515356"/>
            <a:ext cx="122982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badi Extra Light" panose="020B0204020104020204" pitchFamily="34" charset="0"/>
              </a:rPr>
              <a:t>Polymer Chemistry, </a:t>
            </a:r>
          </a:p>
          <a:p>
            <a:pPr algn="ctr"/>
            <a:r>
              <a:rPr lang="en-US" sz="1050" dirty="0">
                <a:latin typeface="Abadi Extra Light" panose="020B0204020104020204" pitchFamily="34" charset="0"/>
              </a:rPr>
              <a:t>Organic Synthesis</a:t>
            </a:r>
          </a:p>
          <a:p>
            <a:pPr algn="ctr"/>
            <a:r>
              <a:rPr lang="en-US" sz="1050" dirty="0">
                <a:latin typeface="Abadi Extra Light" panose="020B0204020104020204" pitchFamily="34" charset="0"/>
              </a:rPr>
              <a:t>Fluorogenic Probes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7251A-D054-4F2A-97D9-E5720B2D20D0}"/>
              </a:ext>
            </a:extLst>
          </p:cNvPr>
          <p:cNvSpPr txBox="1"/>
          <p:nvPr/>
        </p:nvSpPr>
        <p:spPr>
          <a:xfrm>
            <a:off x="607781" y="5850762"/>
            <a:ext cx="11448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Abadi Extra Light" panose="020B0204020104020204" pitchFamily="34" charset="0"/>
              </a:rPr>
              <a:t>Textile Chemistry </a:t>
            </a:r>
          </a:p>
          <a:p>
            <a:pPr algn="ctr"/>
            <a:r>
              <a:rPr lang="en-US" sz="1050" dirty="0" err="1">
                <a:latin typeface="Abadi Extra Light" panose="020B0204020104020204" pitchFamily="34" charset="0"/>
              </a:rPr>
              <a:t>Fibre</a:t>
            </a:r>
            <a:r>
              <a:rPr lang="en-US" sz="1050" dirty="0">
                <a:latin typeface="Abadi Extra Light" panose="020B0204020104020204" pitchFamily="34" charset="0"/>
              </a:rPr>
              <a:t> Sciences</a:t>
            </a:r>
          </a:p>
        </p:txBody>
      </p:sp>
    </p:spTree>
    <p:extLst>
      <p:ext uri="{BB962C8B-B14F-4D97-AF65-F5344CB8AC3E}">
        <p14:creationId xmlns:p14="http://schemas.microsoft.com/office/powerpoint/2010/main" val="368629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84665AD-4F47-4A3F-A470-29FA121B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00" y="257839"/>
            <a:ext cx="2146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>
                <a:latin typeface="Abadi Extra Light" panose="020B0204020104020204" pitchFamily="34" charset="0"/>
              </a:rPr>
              <a:t>Research </a:t>
            </a:r>
            <a:r>
              <a:rPr lang="es-ES" altLang="en-US" sz="2400" b="1" dirty="0" err="1">
                <a:latin typeface="Abadi Extra Light" panose="020B0204020104020204" pitchFamily="34" charset="0"/>
              </a:rPr>
              <a:t>project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E2FC4D09-61A9-4690-8C61-C1C0D5525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6" y="3429000"/>
            <a:ext cx="855302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Foreseen research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Amphiphilic block copolymers with mono/bivalent ligands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Catalysis experiments</a:t>
            </a:r>
          </a:p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badi Extra Light" panose="020B0204020104020204" pitchFamily="34" charset="0"/>
              </a:rPr>
              <a:t>Structure Activity studies &amp; formulation optimization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>
              <a:latin typeface="Abadi Extra Light" panose="020B0204020104020204" pitchFamily="34" charset="0"/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CF9B61DE-CC2B-46E3-AB8A-D350ECF13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7" y="1294275"/>
            <a:ext cx="845056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1800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Objectives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IN" dirty="0">
                <a:latin typeface="Abadi Extra Light" panose="020B0204020104020204" pitchFamily="34" charset="0"/>
              </a:rPr>
              <a:t>Develop block-copolymer amphiphiles bearing mono or bivalent ligands	</a:t>
            </a:r>
            <a:endParaRPr lang="en-US" altLang="en-US" dirty="0">
              <a:latin typeface="Abadi Extra Light" panose="020B0204020104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Abadi Extra Light" panose="020B0204020104020204" pitchFamily="34" charset="0"/>
              </a:rPr>
              <a:t>Metal complexation and self-assembly of micelles</a:t>
            </a:r>
            <a:r>
              <a:rPr lang="en-IN" dirty="0">
                <a:latin typeface="Abadi Extra Light" panose="020B0204020104020204" pitchFamily="34" charset="0"/>
              </a:rPr>
              <a:t>		</a:t>
            </a:r>
            <a:endParaRPr lang="en-US" altLang="en-US" dirty="0">
              <a:latin typeface="Abadi Extra Light" panose="020B0204020104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IN" dirty="0">
                <a:latin typeface="Abadi Extra Light" panose="020B0204020104020204" pitchFamily="34" charset="0"/>
              </a:rPr>
              <a:t>Characterization of Structure activity relationship of (</a:t>
            </a:r>
            <a:r>
              <a:rPr lang="en-IN" dirty="0" err="1">
                <a:latin typeface="Abadi Extra Light" panose="020B0204020104020204" pitchFamily="34" charset="0"/>
              </a:rPr>
              <a:t>nano</a:t>
            </a:r>
            <a:r>
              <a:rPr lang="en-IN" dirty="0">
                <a:latin typeface="Abadi Extra Light" panose="020B0204020104020204" pitchFamily="34" charset="0"/>
              </a:rPr>
              <a:t>)catalysts and its optimization</a:t>
            </a:r>
            <a:endParaRPr lang="en-IN" dirty="0"/>
          </a:p>
        </p:txBody>
      </p:sp>
      <p:pic>
        <p:nvPicPr>
          <p:cNvPr id="7" name="Picture 6" descr="Image result for TAU logo">
            <a:extLst>
              <a:ext uri="{FF2B5EF4-FFF2-40B4-BE49-F238E27FC236}">
                <a16:creationId xmlns:a16="http://schemas.microsoft.com/office/drawing/2014/main" id="{1E9D7930-8809-4CE8-9C0C-6485966C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8" y="141451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8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TAU logo">
            <a:extLst>
              <a:ext uri="{FF2B5EF4-FFF2-40B4-BE49-F238E27FC236}">
                <a16:creationId xmlns:a16="http://schemas.microsoft.com/office/drawing/2014/main" id="{89506027-FAD7-4EB7-B283-2A9AC71C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8" y="141451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6739129E-913A-426E-A200-E23DEA7F9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7520" y="257839"/>
            <a:ext cx="11354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 err="1">
                <a:latin typeface="Abadi Extra Light" panose="020B0204020104020204" pitchFamily="34" charset="0"/>
              </a:rPr>
              <a:t>Scheme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04768-FFFE-4A62-8532-6B896520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444" y="4436624"/>
            <a:ext cx="1797293" cy="1468018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415C3687-8520-4616-B4E5-586BFADB85F3}"/>
              </a:ext>
            </a:extLst>
          </p:cNvPr>
          <p:cNvSpPr/>
          <p:nvPr/>
        </p:nvSpPr>
        <p:spPr>
          <a:xfrm rot="1293396">
            <a:off x="2941944" y="4547792"/>
            <a:ext cx="628265" cy="38992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11EF45-70FF-4FF8-8182-FA22E4712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2" t="14099" r="3913"/>
          <a:stretch/>
        </p:blipFill>
        <p:spPr>
          <a:xfrm>
            <a:off x="361597" y="4304300"/>
            <a:ext cx="1159070" cy="55399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094974-5CC7-4FED-AD16-63D8D5148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95" t="10670" r="14425" b="1414"/>
          <a:stretch/>
        </p:blipFill>
        <p:spPr>
          <a:xfrm>
            <a:off x="2892282" y="5019404"/>
            <a:ext cx="989901" cy="521777"/>
          </a:xfrm>
          <a:prstGeom prst="rect">
            <a:avLst/>
          </a:prstGeom>
        </p:spPr>
      </p:pic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F63AB7F7-0319-4EE0-9AA7-D08D07457D51}"/>
              </a:ext>
            </a:extLst>
          </p:cNvPr>
          <p:cNvSpPr/>
          <p:nvPr/>
        </p:nvSpPr>
        <p:spPr>
          <a:xfrm rot="12498911" flipH="1" flipV="1">
            <a:off x="785123" y="4965118"/>
            <a:ext cx="497419" cy="3342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259D1E-14B0-4D29-B8C6-54A10445C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266" y="2191747"/>
            <a:ext cx="560784" cy="5897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3F7377-1A96-4898-9D72-EF06D4EEE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2" t="7715" r="9281" b="6779"/>
          <a:stretch/>
        </p:blipFill>
        <p:spPr>
          <a:xfrm>
            <a:off x="4712632" y="917458"/>
            <a:ext cx="1776422" cy="1272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40D0DA-5707-47A3-B6BB-F898F6381F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21" t="7939" r="5963" b="6867"/>
          <a:stretch/>
        </p:blipFill>
        <p:spPr>
          <a:xfrm>
            <a:off x="4659603" y="3054544"/>
            <a:ext cx="1887656" cy="120560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50C66E-3EC0-45D3-BEFF-A700A2AC27FF}"/>
              </a:ext>
            </a:extLst>
          </p:cNvPr>
          <p:cNvCxnSpPr>
            <a:cxnSpLocks/>
          </p:cNvCxnSpPr>
          <p:nvPr/>
        </p:nvCxnSpPr>
        <p:spPr>
          <a:xfrm>
            <a:off x="5628259" y="2145324"/>
            <a:ext cx="0" cy="9202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2BEC9AF-73F1-4BCE-9018-BA9A26571D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60" t="6782" r="10857" b="6690"/>
          <a:stretch/>
        </p:blipFill>
        <p:spPr>
          <a:xfrm>
            <a:off x="5026651" y="2145324"/>
            <a:ext cx="431135" cy="61412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BE5CCFF-418E-4585-9FB0-9F9467C8756C}"/>
              </a:ext>
            </a:extLst>
          </p:cNvPr>
          <p:cNvSpPr/>
          <p:nvPr/>
        </p:nvSpPr>
        <p:spPr>
          <a:xfrm>
            <a:off x="5754265" y="861776"/>
            <a:ext cx="455831" cy="4616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45C300C-2EA2-41A0-9874-9AE125AD1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t="9284" r="1434" b="5449"/>
          <a:stretch/>
        </p:blipFill>
        <p:spPr>
          <a:xfrm>
            <a:off x="6758807" y="3016316"/>
            <a:ext cx="2023596" cy="13569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ABCB36-2909-408E-81AD-5AA4236E2A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22" t="7715" r="9281" b="6779"/>
          <a:stretch/>
        </p:blipFill>
        <p:spPr>
          <a:xfrm>
            <a:off x="6980124" y="893679"/>
            <a:ext cx="1776422" cy="12723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3255EA1-BA7A-470A-8C64-B58D8067D073}"/>
              </a:ext>
            </a:extLst>
          </p:cNvPr>
          <p:cNvCxnSpPr>
            <a:cxnSpLocks/>
          </p:cNvCxnSpPr>
          <p:nvPr/>
        </p:nvCxnSpPr>
        <p:spPr>
          <a:xfrm>
            <a:off x="7895751" y="2121545"/>
            <a:ext cx="0" cy="9202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FAF054A-A713-403B-9C8E-AF391B72F621}"/>
              </a:ext>
            </a:extLst>
          </p:cNvPr>
          <p:cNvSpPr/>
          <p:nvPr/>
        </p:nvSpPr>
        <p:spPr>
          <a:xfrm>
            <a:off x="8021757" y="837997"/>
            <a:ext cx="455831" cy="4616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8C9BBB-163C-4C88-9189-346518B9D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0965" y="2221661"/>
            <a:ext cx="1003456" cy="6193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5090E37-88B3-41DD-B085-B4F012C825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7885" y="2275444"/>
            <a:ext cx="1003480" cy="71337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2A8143D-73A5-43DF-9B6A-86D635672DED}"/>
              </a:ext>
            </a:extLst>
          </p:cNvPr>
          <p:cNvCxnSpPr/>
          <p:nvPr/>
        </p:nvCxnSpPr>
        <p:spPr>
          <a:xfrm>
            <a:off x="6672989" y="1068830"/>
            <a:ext cx="0" cy="31198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2E70D-913F-42E2-856B-690B12395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19" y="1128744"/>
            <a:ext cx="4572000" cy="289864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71CABF6-A4AF-42B4-8CB4-069625755E03}"/>
              </a:ext>
            </a:extLst>
          </p:cNvPr>
          <p:cNvCxnSpPr/>
          <p:nvPr/>
        </p:nvCxnSpPr>
        <p:spPr>
          <a:xfrm>
            <a:off x="4658319" y="1140314"/>
            <a:ext cx="0" cy="31198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9E2B139-8F43-49C8-9606-6154CBA0A178}"/>
              </a:ext>
            </a:extLst>
          </p:cNvPr>
          <p:cNvSpPr/>
          <p:nvPr/>
        </p:nvSpPr>
        <p:spPr>
          <a:xfrm>
            <a:off x="1050567" y="3889852"/>
            <a:ext cx="21596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Abadi Extra Light" panose="020B0204020104020204" pitchFamily="34" charset="0"/>
              </a:rPr>
              <a:t>R = Alkyl chain (length= 6,7,8,12)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43CE17B3-00C0-4D79-AC6F-87871FC66AF4}"/>
              </a:ext>
            </a:extLst>
          </p:cNvPr>
          <p:cNvSpPr/>
          <p:nvPr/>
        </p:nvSpPr>
        <p:spPr>
          <a:xfrm rot="4734021">
            <a:off x="3865226" y="3050467"/>
            <a:ext cx="66856" cy="2334437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7936354-2572-41DE-88ED-A7FC4BC38F7C}"/>
              </a:ext>
            </a:extLst>
          </p:cNvPr>
          <p:cNvSpPr/>
          <p:nvPr/>
        </p:nvSpPr>
        <p:spPr>
          <a:xfrm>
            <a:off x="3657117" y="2592198"/>
            <a:ext cx="401467" cy="3760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9DC493-2154-40B6-A1BC-6BB4F8428C89}"/>
              </a:ext>
            </a:extLst>
          </p:cNvPr>
          <p:cNvSpPr txBox="1"/>
          <p:nvPr/>
        </p:nvSpPr>
        <p:spPr>
          <a:xfrm>
            <a:off x="6936004" y="490507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</a:t>
            </a:r>
            <a:r>
              <a:rPr lang="de-DE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internalization</a:t>
            </a:r>
            <a:r>
              <a:rPr lang="de-DE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sz="1200" dirty="0" err="1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studies</a:t>
            </a:r>
            <a:endParaRPr lang="en-US" sz="1200" dirty="0">
              <a:latin typeface="Abadi Extra Light" panose="020B02040201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1ED647F-F23D-4399-AA84-27F87BDA54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2" t="14099" r="3913"/>
          <a:stretch/>
        </p:blipFill>
        <p:spPr>
          <a:xfrm>
            <a:off x="361597" y="4304299"/>
            <a:ext cx="1159070" cy="553999"/>
          </a:xfrm>
          <a:prstGeom prst="rect">
            <a:avLst/>
          </a:prstGeom>
          <a:noFill/>
        </p:spPr>
      </p:pic>
      <p:sp>
        <p:nvSpPr>
          <p:cNvPr id="40" name="Arrow: Curved Up 39">
            <a:extLst>
              <a:ext uri="{FF2B5EF4-FFF2-40B4-BE49-F238E27FC236}">
                <a16:creationId xmlns:a16="http://schemas.microsoft.com/office/drawing/2014/main" id="{9DBDB90B-A054-4D9A-9806-033A33C8DC95}"/>
              </a:ext>
            </a:extLst>
          </p:cNvPr>
          <p:cNvSpPr/>
          <p:nvPr/>
        </p:nvSpPr>
        <p:spPr>
          <a:xfrm rot="12498911" flipH="1" flipV="1">
            <a:off x="785123" y="4965117"/>
            <a:ext cx="497419" cy="33422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s://encrypted-tbn0.gstatic.com/images?q=tbn:ANd9GcSZFbIBCw7EX89bnrl-B1A7HcLIHTa9Oiyktv2uuVEQFQu1fTZUVw">
            <a:extLst>
              <a:ext uri="{FF2B5EF4-FFF2-40B4-BE49-F238E27FC236}">
                <a16:creationId xmlns:a16="http://schemas.microsoft.com/office/drawing/2014/main" id="{B545FBB3-61D1-4F55-80C3-6A11454C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27" y="4400807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Arrow: Down 43">
            <a:extLst>
              <a:ext uri="{FF2B5EF4-FFF2-40B4-BE49-F238E27FC236}">
                <a16:creationId xmlns:a16="http://schemas.microsoft.com/office/drawing/2014/main" id="{1DB6D67E-F592-4F1C-9664-993ECBE3AE83}"/>
              </a:ext>
            </a:extLst>
          </p:cNvPr>
          <p:cNvSpPr/>
          <p:nvPr/>
        </p:nvSpPr>
        <p:spPr>
          <a:xfrm rot="3798807">
            <a:off x="7090028" y="3463095"/>
            <a:ext cx="74169" cy="1429044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0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CF1DA-042D-47BC-B8E1-59E0DC67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611988"/>
            <a:ext cx="3529225" cy="1891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97881-C819-48E5-9DEB-E203DB99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28"/>
          <a:stretch/>
        </p:blipFill>
        <p:spPr>
          <a:xfrm>
            <a:off x="5148064" y="958330"/>
            <a:ext cx="3410938" cy="2079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5245A5-52A5-44B2-98E5-FE11B4927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08" t="20365" r="4518" b="16546"/>
          <a:stretch/>
        </p:blipFill>
        <p:spPr>
          <a:xfrm>
            <a:off x="376063" y="3931052"/>
            <a:ext cx="4051922" cy="1700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6737D-0C1F-457A-B064-3796C01CF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3" t="7195" r="4127" b="12083"/>
          <a:stretch/>
        </p:blipFill>
        <p:spPr>
          <a:xfrm>
            <a:off x="608516" y="1182082"/>
            <a:ext cx="3505243" cy="174861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6F231D4-D5C4-465B-81D8-F3EDD2D90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944432"/>
              </p:ext>
            </p:extLst>
          </p:nvPr>
        </p:nvGraphicFramePr>
        <p:xfrm>
          <a:off x="664093" y="2407644"/>
          <a:ext cx="1517044" cy="1021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7688">
                  <a:extLst>
                    <a:ext uri="{9D8B030D-6E8A-4147-A177-3AD203B41FA5}">
                      <a16:colId xmlns:a16="http://schemas.microsoft.com/office/drawing/2014/main" val="271699014"/>
                    </a:ext>
                  </a:extLst>
                </a:gridCol>
                <a:gridCol w="1019356">
                  <a:extLst>
                    <a:ext uri="{9D8B030D-6E8A-4147-A177-3AD203B41FA5}">
                      <a16:colId xmlns:a16="http://schemas.microsoft.com/office/drawing/2014/main" val="2188509415"/>
                    </a:ext>
                  </a:extLst>
                </a:gridCol>
              </a:tblGrid>
              <a:tr h="255339"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6130606"/>
                  </a:ext>
                </a:extLst>
              </a:tr>
              <a:tr h="25533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GPC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1.054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5630397"/>
                  </a:ext>
                </a:extLst>
              </a:tr>
              <a:tr h="25533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DLS</a:t>
                      </a:r>
                      <a:endParaRPr lang="en-US" sz="800" b="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± 3.0 nm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134241"/>
                  </a:ext>
                </a:extLst>
              </a:tr>
              <a:tr h="25533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4±2 µM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489568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6E5EBD-B310-4AC0-881D-0EDE50D08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151217"/>
              </p:ext>
            </p:extLst>
          </p:nvPr>
        </p:nvGraphicFramePr>
        <p:xfrm>
          <a:off x="466711" y="5022425"/>
          <a:ext cx="1450274" cy="1159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783">
                  <a:extLst>
                    <a:ext uri="{9D8B030D-6E8A-4147-A177-3AD203B41FA5}">
                      <a16:colId xmlns:a16="http://schemas.microsoft.com/office/drawing/2014/main" val="271699014"/>
                    </a:ext>
                  </a:extLst>
                </a:gridCol>
                <a:gridCol w="974491">
                  <a:extLst>
                    <a:ext uri="{9D8B030D-6E8A-4147-A177-3AD203B41FA5}">
                      <a16:colId xmlns:a16="http://schemas.microsoft.com/office/drawing/2014/main" val="2188509415"/>
                    </a:ext>
                  </a:extLst>
                </a:gridCol>
              </a:tblGrid>
              <a:tr h="264832"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6130606"/>
                  </a:ext>
                </a:extLst>
              </a:tr>
              <a:tr h="264832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GPC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1.039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5630397"/>
                  </a:ext>
                </a:extLst>
              </a:tr>
              <a:tr h="264832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DLS</a:t>
                      </a:r>
                      <a:endParaRPr lang="en-US" sz="800" b="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 ± 6 nm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134241"/>
                  </a:ext>
                </a:extLst>
              </a:tr>
              <a:tr h="364571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±1</a:t>
                      </a:r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µM</a:t>
                      </a:r>
                    </a:p>
                    <a:p>
                      <a:pPr algn="l" rtl="0"/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489568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95885FF-E485-4450-9CC7-E4966909E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57819"/>
              </p:ext>
            </p:extLst>
          </p:nvPr>
        </p:nvGraphicFramePr>
        <p:xfrm>
          <a:off x="5091770" y="4986209"/>
          <a:ext cx="1443361" cy="1082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515">
                  <a:extLst>
                    <a:ext uri="{9D8B030D-6E8A-4147-A177-3AD203B41FA5}">
                      <a16:colId xmlns:a16="http://schemas.microsoft.com/office/drawing/2014/main" val="271699014"/>
                    </a:ext>
                  </a:extLst>
                </a:gridCol>
                <a:gridCol w="969846">
                  <a:extLst>
                    <a:ext uri="{9D8B030D-6E8A-4147-A177-3AD203B41FA5}">
                      <a16:colId xmlns:a16="http://schemas.microsoft.com/office/drawing/2014/main" val="2188509415"/>
                    </a:ext>
                  </a:extLst>
                </a:gridCol>
              </a:tblGrid>
              <a:tr h="270544"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6130606"/>
                  </a:ext>
                </a:extLst>
              </a:tr>
              <a:tr h="270544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GPC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1.044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5630397"/>
                  </a:ext>
                </a:extLst>
              </a:tr>
              <a:tr h="270544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DLS</a:t>
                      </a:r>
                      <a:endParaRPr lang="en-US" sz="800" b="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 3 nm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134241"/>
                  </a:ext>
                </a:extLst>
              </a:tr>
              <a:tr h="270544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±1</a:t>
                      </a:r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µM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489568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ADCA664-8ADA-4877-904B-EE5313128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65432"/>
              </p:ext>
            </p:extLst>
          </p:nvPr>
        </p:nvGraphicFramePr>
        <p:xfrm>
          <a:off x="5091770" y="2407644"/>
          <a:ext cx="1522483" cy="9894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9472">
                  <a:extLst>
                    <a:ext uri="{9D8B030D-6E8A-4147-A177-3AD203B41FA5}">
                      <a16:colId xmlns:a16="http://schemas.microsoft.com/office/drawing/2014/main" val="271699014"/>
                    </a:ext>
                  </a:extLst>
                </a:gridCol>
                <a:gridCol w="1023011">
                  <a:extLst>
                    <a:ext uri="{9D8B030D-6E8A-4147-A177-3AD203B41FA5}">
                      <a16:colId xmlns:a16="http://schemas.microsoft.com/office/drawing/2014/main" val="2188509415"/>
                    </a:ext>
                  </a:extLst>
                </a:gridCol>
              </a:tblGrid>
              <a:tr h="247369"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6130606"/>
                  </a:ext>
                </a:extLst>
              </a:tr>
              <a:tr h="24736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GPC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1.034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5630397"/>
                  </a:ext>
                </a:extLst>
              </a:tr>
              <a:tr h="24736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DLS</a:t>
                      </a:r>
                      <a:endParaRPr lang="en-US" sz="800" b="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 1 nm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134241"/>
                  </a:ext>
                </a:extLst>
              </a:tr>
              <a:tr h="247369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CMC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±2</a:t>
                      </a:r>
                      <a:r>
                        <a:rPr lang="en-US" sz="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µM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4895689"/>
                  </a:ext>
                </a:extLst>
              </a:tr>
            </a:tbl>
          </a:graphicData>
        </a:graphic>
      </p:graphicFrame>
      <p:pic>
        <p:nvPicPr>
          <p:cNvPr id="12" name="Picture 2" descr="Image result for TAU logo">
            <a:extLst>
              <a:ext uri="{FF2B5EF4-FFF2-40B4-BE49-F238E27FC236}">
                <a16:creationId xmlns:a16="http://schemas.microsoft.com/office/drawing/2014/main" id="{1E9D7930-8809-4CE8-9C0C-6485966C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0" y="128241"/>
            <a:ext cx="946194" cy="5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31E2E-F822-4EBB-BE40-20C6FB851F0B}"/>
              </a:ext>
            </a:extLst>
          </p:cNvPr>
          <p:cNvSpPr txBox="1"/>
          <p:nvPr/>
        </p:nvSpPr>
        <p:spPr>
          <a:xfrm>
            <a:off x="5947794" y="872455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PEG-C7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361EC-0D0C-4ACC-B084-CB8F506C2663}"/>
              </a:ext>
            </a:extLst>
          </p:cNvPr>
          <p:cNvSpPr txBox="1"/>
          <p:nvPr/>
        </p:nvSpPr>
        <p:spPr>
          <a:xfrm>
            <a:off x="5947794" y="3611988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PEG-C8 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16AA59-0C7A-473F-BF36-697E3379358E}"/>
              </a:ext>
            </a:extLst>
          </p:cNvPr>
          <p:cNvSpPr txBox="1"/>
          <p:nvPr/>
        </p:nvSpPr>
        <p:spPr>
          <a:xfrm>
            <a:off x="1382234" y="3607092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PEG-C12 Hybrid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DF237-E1C9-4A98-9959-E38FB18FD7F6}"/>
              </a:ext>
            </a:extLst>
          </p:cNvPr>
          <p:cNvSpPr txBox="1"/>
          <p:nvPr/>
        </p:nvSpPr>
        <p:spPr>
          <a:xfrm>
            <a:off x="1382234" y="892964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badi Extra Light" panose="020B02040201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PEG-C6 Hybrid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8C22A0-9216-43CB-AC23-FFA870ADB8C9}"/>
              </a:ext>
            </a:extLst>
          </p:cNvPr>
          <p:cNvCxnSpPr/>
          <p:nvPr/>
        </p:nvCxnSpPr>
        <p:spPr>
          <a:xfrm>
            <a:off x="4602764" y="892964"/>
            <a:ext cx="0" cy="5292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FAA57F-D2BD-4988-BFBA-B43FF3E979AC}"/>
              </a:ext>
            </a:extLst>
          </p:cNvPr>
          <p:cNvCxnSpPr/>
          <p:nvPr/>
        </p:nvCxnSpPr>
        <p:spPr>
          <a:xfrm>
            <a:off x="268448" y="3564229"/>
            <a:ext cx="85987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">
            <a:extLst>
              <a:ext uri="{FF2B5EF4-FFF2-40B4-BE49-F238E27FC236}">
                <a16:creationId xmlns:a16="http://schemas.microsoft.com/office/drawing/2014/main" id="{B0BBF78C-BA7E-4B0F-B9F8-D42117EC3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425" y="198414"/>
            <a:ext cx="2396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 err="1">
                <a:latin typeface="Abadi Extra Light" panose="020B0204020104020204" pitchFamily="34" charset="0"/>
              </a:rPr>
              <a:t>Preliminary</a:t>
            </a:r>
            <a:r>
              <a:rPr lang="es-ES" altLang="en-US" sz="2400" b="1" dirty="0">
                <a:latin typeface="Abadi Extra Light" panose="020B0204020104020204" pitchFamily="34" charset="0"/>
              </a:rPr>
              <a:t> </a:t>
            </a:r>
            <a:r>
              <a:rPr lang="es-ES" altLang="en-US" sz="2400" b="1" dirty="0" err="1">
                <a:latin typeface="Abadi Extra Light" panose="020B0204020104020204" pitchFamily="34" charset="0"/>
              </a:rPr>
              <a:t>Results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9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AU logo">
            <a:extLst>
              <a:ext uri="{FF2B5EF4-FFF2-40B4-BE49-F238E27FC236}">
                <a16:creationId xmlns:a16="http://schemas.microsoft.com/office/drawing/2014/main" id="{FB2760A1-4633-4C5E-AF8D-93C48A07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40" y="128241"/>
            <a:ext cx="946194" cy="5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3B88009-A216-4F14-B526-973A921B1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425" y="198414"/>
            <a:ext cx="2396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 err="1">
                <a:latin typeface="Abadi Extra Light" panose="020B0204020104020204" pitchFamily="34" charset="0"/>
              </a:rPr>
              <a:t>Preliminary</a:t>
            </a:r>
            <a:r>
              <a:rPr lang="es-ES" altLang="en-US" sz="2400" b="1" dirty="0">
                <a:latin typeface="Abadi Extra Light" panose="020B0204020104020204" pitchFamily="34" charset="0"/>
              </a:rPr>
              <a:t> </a:t>
            </a:r>
            <a:r>
              <a:rPr lang="es-ES" altLang="en-US" sz="2400" b="1" dirty="0" err="1">
                <a:latin typeface="Abadi Extra Light" panose="020B0204020104020204" pitchFamily="34" charset="0"/>
              </a:rPr>
              <a:t>Results</a:t>
            </a:r>
            <a:endParaRPr lang="en-US" altLang="en-US" sz="2400" b="1" dirty="0">
              <a:latin typeface="Abadi Extra Light" panose="020B02040201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0591F-7AF1-46D0-8AA7-BF2E7AEE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281" y="3884179"/>
            <a:ext cx="2110040" cy="2066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216EC7-D352-4B81-BC0C-FD5894F2A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9" r="1095"/>
          <a:stretch/>
        </p:blipFill>
        <p:spPr>
          <a:xfrm>
            <a:off x="558736" y="1021365"/>
            <a:ext cx="3487364" cy="2616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AF1535-421C-4E99-8DB7-1417A92172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906" r="1408" b="1871"/>
          <a:stretch/>
        </p:blipFill>
        <p:spPr>
          <a:xfrm>
            <a:off x="5097902" y="979881"/>
            <a:ext cx="2796798" cy="2642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C45043-8653-4D09-A9C7-94E206088360}"/>
              </a:ext>
            </a:extLst>
          </p:cNvPr>
          <p:cNvSpPr txBox="1"/>
          <p:nvPr/>
        </p:nvSpPr>
        <p:spPr>
          <a:xfrm flipH="1">
            <a:off x="6391106" y="2890184"/>
            <a:ext cx="147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mPEG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-Lys(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Boc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)-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fmoc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E71F0C-D05B-4165-93C0-68504948AFDC}"/>
              </a:ext>
            </a:extLst>
          </p:cNvPr>
          <p:cNvSpPr txBox="1"/>
          <p:nvPr/>
        </p:nvSpPr>
        <p:spPr>
          <a:xfrm flipH="1">
            <a:off x="6418977" y="2487254"/>
            <a:ext cx="147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mPEG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-Lys(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Boc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)-BU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70D43-5510-4253-BA1C-7EF3AD6D8F1D}"/>
              </a:ext>
            </a:extLst>
          </p:cNvPr>
          <p:cNvSpPr txBox="1"/>
          <p:nvPr/>
        </p:nvSpPr>
        <p:spPr>
          <a:xfrm flipH="1">
            <a:off x="5660445" y="1994323"/>
            <a:ext cx="15389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mPEG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-Lys(</a:t>
            </a:r>
            <a:r>
              <a:rPr lang="de-DE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Boc</a:t>
            </a:r>
            <a:r>
              <a:rPr lang="de-DE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)-4xC12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BD84D00-8CC5-4CDC-9EFC-D35D547D3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37083"/>
              </p:ext>
            </p:extLst>
          </p:nvPr>
        </p:nvGraphicFramePr>
        <p:xfrm>
          <a:off x="2624915" y="904781"/>
          <a:ext cx="1699212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6378">
                  <a:extLst>
                    <a:ext uri="{9D8B030D-6E8A-4147-A177-3AD203B41FA5}">
                      <a16:colId xmlns:a16="http://schemas.microsoft.com/office/drawing/2014/main" val="271699014"/>
                    </a:ext>
                  </a:extLst>
                </a:gridCol>
                <a:gridCol w="522834">
                  <a:extLst>
                    <a:ext uri="{9D8B030D-6E8A-4147-A177-3AD203B41FA5}">
                      <a16:colId xmlns:a16="http://schemas.microsoft.com/office/drawing/2014/main" val="2188509415"/>
                    </a:ext>
                  </a:extLst>
                </a:gridCol>
              </a:tblGrid>
              <a:tr h="181088"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130606"/>
                  </a:ext>
                </a:extLst>
              </a:tr>
              <a:tr h="181088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mPEG</a:t>
                      </a:r>
                      <a:r>
                        <a:rPr lang="en-US" sz="8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5k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-OH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1.036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630397"/>
                  </a:ext>
                </a:extLst>
              </a:tr>
              <a:tr h="181088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mPEG</a:t>
                      </a:r>
                      <a:r>
                        <a:rPr lang="en-US" sz="8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5k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-NH</a:t>
                      </a:r>
                      <a:r>
                        <a:rPr lang="en-US" sz="8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800" b="0" baseline="-25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1.051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34241"/>
                  </a:ext>
                </a:extLst>
              </a:tr>
              <a:tr h="181088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mPEG</a:t>
                      </a:r>
                      <a:r>
                        <a:rPr lang="en-US" sz="8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5k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-Lys(B)-BU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1.040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722748"/>
                  </a:ext>
                </a:extLst>
              </a:tr>
              <a:tr h="181088"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mPEG</a:t>
                      </a:r>
                      <a:r>
                        <a:rPr lang="en-US" sz="800"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5k</a:t>
                      </a: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-L(B)-4xC12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1.039</a:t>
                      </a:r>
                      <a:endParaRPr lang="en-US" sz="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895689"/>
                  </a:ext>
                </a:extLst>
              </a:tr>
            </a:tbl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B90F589-3E70-4EE6-85D6-250552548A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570131"/>
              </p:ext>
            </p:extLst>
          </p:nvPr>
        </p:nvGraphicFramePr>
        <p:xfrm>
          <a:off x="633538" y="3658044"/>
          <a:ext cx="3155191" cy="2660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2082595-AFF3-4B77-9A95-C59DE35F47F5}"/>
              </a:ext>
            </a:extLst>
          </p:cNvPr>
          <p:cNvSpPr txBox="1"/>
          <p:nvPr/>
        </p:nvSpPr>
        <p:spPr>
          <a:xfrm>
            <a:off x="2365835" y="4093608"/>
            <a:ext cx="920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/>
                </a:solidFill>
              </a:rPr>
              <a:t>32 ± 6 nm</a:t>
            </a:r>
          </a:p>
        </p:txBody>
      </p:sp>
    </p:spTree>
    <p:extLst>
      <p:ext uri="{BB962C8B-B14F-4D97-AF65-F5344CB8AC3E}">
        <p14:creationId xmlns:p14="http://schemas.microsoft.com/office/powerpoint/2010/main" val="173794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284665AD-4F47-4A3F-A470-29FA121B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615" y="257839"/>
            <a:ext cx="1781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2400" b="1" dirty="0" err="1">
                <a:latin typeface="Abadi Extra Light" panose="020B0204020104020204" pitchFamily="34" charset="0"/>
              </a:rPr>
              <a:t>Secondments</a:t>
            </a:r>
            <a:endParaRPr lang="en-US" altLang="en-US" sz="1800" b="1" dirty="0">
              <a:latin typeface="Abadi Extra Light" panose="020B0204020104020204" pitchFamily="34" charset="0"/>
            </a:endParaRP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7A9747FC-90DC-44FE-A642-2BD34FA59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30" y="1135572"/>
            <a:ext cx="8431826" cy="240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Secondment 1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Institution and sector: </a:t>
            </a:r>
            <a:r>
              <a:rPr lang="en-GB" dirty="0" err="1">
                <a:latin typeface="Abadi Extra Light" panose="020B0204020104020204" pitchFamily="34" charset="0"/>
              </a:rPr>
              <a:t>Stratingh</a:t>
            </a:r>
            <a:r>
              <a:rPr lang="en-GB" dirty="0">
                <a:latin typeface="Abadi Extra Light" panose="020B0204020104020204" pitchFamily="34" charset="0"/>
              </a:rPr>
              <a:t> Institute for Chemistry, </a:t>
            </a:r>
            <a:r>
              <a:rPr lang="en-US" altLang="en-US" dirty="0" err="1">
                <a:latin typeface="Abadi Extra Light" panose="020B0204020104020204" pitchFamily="34" charset="0"/>
              </a:rPr>
              <a:t>Rijksuniversiteit</a:t>
            </a:r>
            <a:r>
              <a:rPr lang="en-US" altLang="en-US" dirty="0">
                <a:latin typeface="Abadi Extra Light" panose="020B0204020104020204" pitchFamily="34" charset="0"/>
              </a:rPr>
              <a:t> Groningen (Academic)</a:t>
            </a:r>
          </a:p>
          <a:p>
            <a:pPr marL="342900" indent="-342900" algn="just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Duration: 3 months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Main research objectives: </a:t>
            </a:r>
            <a:r>
              <a:rPr lang="en-US" dirty="0">
                <a:latin typeface="Abadi Extra Light" panose="020B0204020104020204" pitchFamily="34" charset="0"/>
              </a:rPr>
              <a:t>Metal catalyst synthesis 	</a:t>
            </a:r>
            <a:endParaRPr lang="en-US" altLang="en-US" dirty="0">
              <a:highlight>
                <a:srgbClr val="FFFF00"/>
              </a:highlight>
              <a:latin typeface="Abadi Extra Light" panose="020B0204020104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New knowledge and competences expected to be acquired: </a:t>
            </a:r>
            <a:r>
              <a:rPr lang="en-US" dirty="0">
                <a:latin typeface="Abadi Extra Light" panose="020B0204020104020204" pitchFamily="34" charset="0"/>
              </a:rPr>
              <a:t>Organometallic Chemistry, Catalyst Synthesis, structure characterization, catalysis performance and profile.</a:t>
            </a:r>
            <a:endParaRPr lang="en-IN" dirty="0">
              <a:latin typeface="Abadi Extra Light" panose="020B02040201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en-US" dirty="0"/>
              <a:t> </a:t>
            </a:r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8E91EE45-2DDC-43E8-B0D9-DDD37FC9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30" y="3429000"/>
            <a:ext cx="858160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Secondment 2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Institution and sector: </a:t>
            </a:r>
            <a:r>
              <a:rPr lang="en-GB" dirty="0" err="1">
                <a:latin typeface="Abadi Extra Light" panose="020B0204020104020204" pitchFamily="34" charset="0"/>
              </a:rPr>
              <a:t>Tagworks</a:t>
            </a:r>
            <a:r>
              <a:rPr lang="en-GB" dirty="0">
                <a:latin typeface="Abadi Extra Light" panose="020B0204020104020204" pitchFamily="34" charset="0"/>
              </a:rPr>
              <a:t> Pharmaceuticals BV (Non-academic)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Duration: 4 months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Main research objectives: </a:t>
            </a:r>
            <a:r>
              <a:rPr lang="en-US" dirty="0">
                <a:latin typeface="Abadi Extra Light" panose="020B0204020104020204" pitchFamily="34" charset="0"/>
              </a:rPr>
              <a:t>In-vivo micelle imaging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>
                <a:latin typeface="Abadi Extra Light" panose="020B0204020104020204" pitchFamily="34" charset="0"/>
              </a:rPr>
              <a:t>New knowledge and competences expected to be acquired: </a:t>
            </a:r>
            <a:r>
              <a:rPr lang="en-US" dirty="0">
                <a:latin typeface="Abadi Extra Light" panose="020B0204020104020204" pitchFamily="34" charset="0"/>
              </a:rPr>
              <a:t>In vivo chemistry, </a:t>
            </a:r>
            <a:r>
              <a:rPr lang="en-US" dirty="0" err="1">
                <a:latin typeface="Abadi Extra Light" panose="020B0204020104020204" pitchFamily="34" charset="0"/>
              </a:rPr>
              <a:t>Radioimmunoimaging</a:t>
            </a:r>
            <a:r>
              <a:rPr lang="en-GB" dirty="0">
                <a:latin typeface="Abadi Extra Light" panose="020B0204020104020204" pitchFamily="34" charset="0"/>
              </a:rPr>
              <a:t>, PET imaging, Start-up development</a:t>
            </a:r>
            <a:endParaRPr lang="en-US" altLang="en-US" dirty="0">
              <a:highlight>
                <a:srgbClr val="FFFF00"/>
              </a:highlight>
              <a:latin typeface="Abadi Extra Light" panose="020B0204020104020204" pitchFamily="34" charset="0"/>
            </a:endParaRPr>
          </a:p>
        </p:txBody>
      </p:sp>
      <p:pic>
        <p:nvPicPr>
          <p:cNvPr id="7" name="Picture 6" descr="Image result for TAU logo">
            <a:extLst>
              <a:ext uri="{FF2B5EF4-FFF2-40B4-BE49-F238E27FC236}">
                <a16:creationId xmlns:a16="http://schemas.microsoft.com/office/drawing/2014/main" id="{1E9D7930-8809-4CE8-9C0C-6485966C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7" y="143525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3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F611D-4328-4EC4-ACC2-C357640C6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9" t="253" r="3333"/>
          <a:stretch/>
        </p:blipFill>
        <p:spPr>
          <a:xfrm>
            <a:off x="2444365" y="4319624"/>
            <a:ext cx="846630" cy="1101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D4E346-5454-4C8F-BBF9-237D71DD8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08" y="4319624"/>
            <a:ext cx="817449" cy="1101134"/>
          </a:xfrm>
          <a:prstGeom prst="rect">
            <a:avLst/>
          </a:prstGeom>
        </p:spPr>
      </p:pic>
      <p:pic>
        <p:nvPicPr>
          <p:cNvPr id="4" name="Picture 6" descr="Image result for HPLC machine">
            <a:extLst>
              <a:ext uri="{FF2B5EF4-FFF2-40B4-BE49-F238E27FC236}">
                <a16:creationId xmlns:a16="http://schemas.microsoft.com/office/drawing/2014/main" id="{CAC37E7F-94A3-4540-A5B9-E71A0FC90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8"/>
          <a:stretch/>
        </p:blipFill>
        <p:spPr bwMode="auto">
          <a:xfrm>
            <a:off x="1440996" y="4319624"/>
            <a:ext cx="846630" cy="11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8E42AA13-8861-483C-9391-1FF4EFC3D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050" y="257839"/>
            <a:ext cx="46603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n-US" sz="1800" b="1" dirty="0" err="1"/>
              <a:t>Scientific</a:t>
            </a:r>
            <a:r>
              <a:rPr lang="es-ES" altLang="en-US" sz="1800" b="1" dirty="0"/>
              <a:t> and Transversal </a:t>
            </a:r>
            <a:r>
              <a:rPr lang="es-ES" altLang="en-US" sz="1800" b="1" dirty="0" err="1"/>
              <a:t>Skills</a:t>
            </a:r>
            <a:r>
              <a:rPr lang="es-ES" altLang="en-US" sz="1800" b="1" dirty="0"/>
              <a:t> Training</a:t>
            </a:r>
            <a:endParaRPr lang="en-US" altLang="en-US" sz="1800" b="1" dirty="0"/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2FC2327A-C46D-4A5E-AA24-08050F15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7" y="925357"/>
            <a:ext cx="79481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badi Extra Light" panose="020B0204020104020204" pitchFamily="34" charset="0"/>
              </a:rPr>
              <a:t>Local training</a:t>
            </a:r>
          </a:p>
        </p:txBody>
      </p:sp>
      <p:pic>
        <p:nvPicPr>
          <p:cNvPr id="7" name="Picture 6" descr="Image result for TAU logo">
            <a:extLst>
              <a:ext uri="{FF2B5EF4-FFF2-40B4-BE49-F238E27FC236}">
                <a16:creationId xmlns:a16="http://schemas.microsoft.com/office/drawing/2014/main" id="{B34A09AD-FB48-4259-BF8C-6DD6B629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7" y="159735"/>
            <a:ext cx="910416" cy="5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9B26F4-6E48-4C68-B5D1-A4B721F31510}"/>
              </a:ext>
            </a:extLst>
          </p:cNvPr>
          <p:cNvCxnSpPr/>
          <p:nvPr/>
        </p:nvCxnSpPr>
        <p:spPr>
          <a:xfrm>
            <a:off x="674703" y="3517747"/>
            <a:ext cx="7963270" cy="0"/>
          </a:xfrm>
          <a:prstGeom prst="straightConnector1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E77765-37BA-4135-A440-DD494A00DA10}"/>
              </a:ext>
            </a:extLst>
          </p:cNvPr>
          <p:cNvCxnSpPr/>
          <p:nvPr/>
        </p:nvCxnSpPr>
        <p:spPr>
          <a:xfrm>
            <a:off x="1864311" y="3517747"/>
            <a:ext cx="0" cy="62143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78514E-C562-4FF4-B4DC-6F73DA3086C3}"/>
              </a:ext>
            </a:extLst>
          </p:cNvPr>
          <p:cNvCxnSpPr/>
          <p:nvPr/>
        </p:nvCxnSpPr>
        <p:spPr>
          <a:xfrm flipV="1">
            <a:off x="932155" y="2958454"/>
            <a:ext cx="0" cy="559293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512E4-4E65-417F-87EE-6A635AB8B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7" y="1785500"/>
            <a:ext cx="1283747" cy="10485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88192D-8648-49AD-B643-81126AE049B3}"/>
              </a:ext>
            </a:extLst>
          </p:cNvPr>
          <p:cNvSpPr txBox="1"/>
          <p:nvPr/>
        </p:nvSpPr>
        <p:spPr>
          <a:xfrm>
            <a:off x="159280" y="1437242"/>
            <a:ext cx="221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badi Extra Light" panose="020B0204020104020204" pitchFamily="34" charset="0"/>
              </a:rPr>
              <a:t>Synthesis &amp; </a:t>
            </a:r>
            <a:r>
              <a:rPr lang="de-DE" sz="1200" b="1" dirty="0" err="1">
                <a:latin typeface="Abadi Extra Light" panose="020B0204020104020204" pitchFamily="34" charset="0"/>
              </a:rPr>
              <a:t>characterization</a:t>
            </a:r>
            <a:r>
              <a:rPr lang="de-DE" sz="1200" b="1" dirty="0">
                <a:latin typeface="Abadi Extra Light" panose="020B0204020104020204" pitchFamily="34" charset="0"/>
              </a:rPr>
              <a:t> </a:t>
            </a:r>
            <a:r>
              <a:rPr lang="de-DE" sz="1200" b="1" dirty="0" err="1">
                <a:latin typeface="Abadi Extra Light" panose="020B0204020104020204" pitchFamily="34" charset="0"/>
              </a:rPr>
              <a:t>of</a:t>
            </a:r>
            <a:r>
              <a:rPr lang="de-DE" sz="1200" b="1" dirty="0">
                <a:latin typeface="Abadi Extra Light" panose="020B0204020104020204" pitchFamily="34" charset="0"/>
              </a:rPr>
              <a:t> </a:t>
            </a:r>
            <a:r>
              <a:rPr lang="de-DE" sz="1200" b="1" dirty="0" err="1">
                <a:latin typeface="Abadi Extra Light" panose="020B0204020104020204" pitchFamily="34" charset="0"/>
              </a:rPr>
              <a:t>micelles</a:t>
            </a:r>
            <a:endParaRPr lang="en-US" sz="1200" b="1" dirty="0">
              <a:latin typeface="Abadi Extra Light" panose="020B0204020104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BA03C0-7286-4950-97E7-D9E7E50F9DDF}"/>
              </a:ext>
            </a:extLst>
          </p:cNvPr>
          <p:cNvCxnSpPr/>
          <p:nvPr/>
        </p:nvCxnSpPr>
        <p:spPr>
          <a:xfrm flipV="1">
            <a:off x="3227871" y="2958454"/>
            <a:ext cx="0" cy="559293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FE9DE98-DB41-4EA7-9E97-43F014510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057" y="1411681"/>
            <a:ext cx="790945" cy="831767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C17900-33B1-4E0B-9D13-4D91CEDD17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0" t="6782" r="10857" b="6690"/>
          <a:stretch/>
        </p:blipFill>
        <p:spPr>
          <a:xfrm>
            <a:off x="5166242" y="1364203"/>
            <a:ext cx="650586" cy="926721"/>
          </a:xfrm>
          <a:prstGeom prst="rect">
            <a:avLst/>
          </a:prstGeom>
          <a:noFill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C97CF3-4A0B-4A67-9B08-E080E36A04D4}"/>
              </a:ext>
            </a:extLst>
          </p:cNvPr>
          <p:cNvCxnSpPr/>
          <p:nvPr/>
        </p:nvCxnSpPr>
        <p:spPr>
          <a:xfrm>
            <a:off x="4403324" y="3517747"/>
            <a:ext cx="0" cy="62143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BE84A1-2F8A-4BB6-97C0-34FC2A961188}"/>
              </a:ext>
            </a:extLst>
          </p:cNvPr>
          <p:cNvSpPr txBox="1"/>
          <p:nvPr/>
        </p:nvSpPr>
        <p:spPr>
          <a:xfrm flipH="1">
            <a:off x="3634182" y="4249298"/>
            <a:ext cx="1733609" cy="11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200" b="1" dirty="0">
                <a:latin typeface="Abadi Extra Light" panose="020B0204020104020204" pitchFamily="34" charset="0"/>
              </a:rPr>
              <a:t>Courses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badi Extra Light" panose="020B0204020104020204" pitchFamily="34" charset="0"/>
              </a:rPr>
              <a:t>Chemistry </a:t>
            </a:r>
            <a:r>
              <a:rPr lang="de-DE" sz="1200" dirty="0" err="1">
                <a:latin typeface="Abadi Extra Light" panose="020B0204020104020204" pitchFamily="34" charset="0"/>
              </a:rPr>
              <a:t>of</a:t>
            </a:r>
            <a:r>
              <a:rPr lang="de-DE" sz="1200" dirty="0">
                <a:latin typeface="Abadi Extra Light" panose="020B0204020104020204" pitchFamily="34" charset="0"/>
              </a:rPr>
              <a:t> Sugars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badi Extra Light" panose="020B0204020104020204" pitchFamily="34" charset="0"/>
              </a:rPr>
              <a:t>Methods &amp; </a:t>
            </a:r>
            <a:r>
              <a:rPr lang="de-DE" sz="1200" dirty="0" err="1">
                <a:latin typeface="Abadi Extra Light" panose="020B0204020104020204" pitchFamily="34" charset="0"/>
              </a:rPr>
              <a:t>tools</a:t>
            </a:r>
            <a:r>
              <a:rPr lang="de-DE" sz="1200" dirty="0">
                <a:latin typeface="Abadi Extra Light" panose="020B0204020104020204" pitchFamily="34" charset="0"/>
              </a:rPr>
              <a:t> in </a:t>
            </a:r>
            <a:r>
              <a:rPr lang="de-DE" sz="1200" dirty="0" err="1">
                <a:latin typeface="Abadi Extra Light" panose="020B0204020104020204" pitchFamily="34" charset="0"/>
              </a:rPr>
              <a:t>chemical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Biology</a:t>
            </a:r>
            <a:endParaRPr lang="en-US" sz="1200" dirty="0">
              <a:latin typeface="Abadi Extra Light" panose="020B0204020104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6C03F9-0237-493E-9E81-D81EBC5B3193}"/>
              </a:ext>
            </a:extLst>
          </p:cNvPr>
          <p:cNvCxnSpPr/>
          <p:nvPr/>
        </p:nvCxnSpPr>
        <p:spPr>
          <a:xfrm>
            <a:off x="5914007" y="2896310"/>
            <a:ext cx="0" cy="62143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9A1F29-F38B-47B0-BFEC-6554DACBAA5F}"/>
              </a:ext>
            </a:extLst>
          </p:cNvPr>
          <p:cNvCxnSpPr/>
          <p:nvPr/>
        </p:nvCxnSpPr>
        <p:spPr>
          <a:xfrm>
            <a:off x="7335914" y="3517747"/>
            <a:ext cx="0" cy="62143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125E23-21AA-404A-BF3D-DBA5FCDE54DB}"/>
              </a:ext>
            </a:extLst>
          </p:cNvPr>
          <p:cNvSpPr txBox="1"/>
          <p:nvPr/>
        </p:nvSpPr>
        <p:spPr>
          <a:xfrm>
            <a:off x="4962619" y="2361359"/>
            <a:ext cx="221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badi Extra Light" panose="020B0204020104020204" pitchFamily="34" charset="0"/>
              </a:rPr>
              <a:t>Synthesis &amp; characterization of ligands and their complexes</a:t>
            </a:r>
            <a:endParaRPr lang="en-US" sz="1200" b="1" dirty="0"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95DC0A-6A26-4AAE-92E0-769CC145B533}"/>
              </a:ext>
            </a:extLst>
          </p:cNvPr>
          <p:cNvSpPr txBox="1"/>
          <p:nvPr/>
        </p:nvSpPr>
        <p:spPr>
          <a:xfrm flipH="1">
            <a:off x="2123836" y="2156970"/>
            <a:ext cx="2279487" cy="80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Abadi Extra Light" panose="020B0204020104020204" pitchFamily="34" charset="0"/>
              </a:rPr>
              <a:t>ICS 2019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 err="1">
                <a:latin typeface="Abadi Extra Light" panose="020B0204020104020204" pitchFamily="34" charset="0"/>
              </a:rPr>
              <a:t>Exploring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metal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catalysis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latin typeface="Abadi Extra Light" panose="020B0204020104020204" pitchFamily="34" charset="0"/>
              </a:rPr>
              <a:t>New </a:t>
            </a:r>
            <a:r>
              <a:rPr lang="de-DE" sz="1200" dirty="0" err="1">
                <a:latin typeface="Abadi Extra Light" panose="020B0204020104020204" pitchFamily="34" charset="0"/>
              </a:rPr>
              <a:t>cancer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treatment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pathways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DE4258-979F-40AA-BBC7-C169297BE720}"/>
              </a:ext>
            </a:extLst>
          </p:cNvPr>
          <p:cNvSpPr txBox="1"/>
          <p:nvPr/>
        </p:nvSpPr>
        <p:spPr>
          <a:xfrm flipH="1">
            <a:off x="6343197" y="4181124"/>
            <a:ext cx="209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>
                <a:latin typeface="Abadi Extra Light" panose="020B0204020104020204" pitchFamily="34" charset="0"/>
              </a:rPr>
              <a:t>Preliminary</a:t>
            </a:r>
            <a:r>
              <a:rPr lang="de-DE" sz="1200" b="1" dirty="0">
                <a:latin typeface="Abadi Extra Light" panose="020B0204020104020204" pitchFamily="34" charset="0"/>
              </a:rPr>
              <a:t> </a:t>
            </a:r>
            <a:r>
              <a:rPr lang="de-DE" sz="1200" b="1" dirty="0" err="1">
                <a:latin typeface="Abadi Extra Light" panose="020B0204020104020204" pitchFamily="34" charset="0"/>
              </a:rPr>
              <a:t>Catalysis</a:t>
            </a:r>
            <a:endParaRPr lang="de-DE" sz="1200" b="1" dirty="0">
              <a:latin typeface="Abadi Extra Light" panose="020B02040201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>
                <a:latin typeface="Abadi Extra Light" panose="020B0204020104020204" pitchFamily="34" charset="0"/>
              </a:rPr>
              <a:t>Using</a:t>
            </a:r>
            <a:r>
              <a:rPr lang="de-DE" sz="1200" dirty="0">
                <a:latin typeface="Abadi Extra Light" panose="020B0204020104020204" pitchFamily="34" charset="0"/>
              </a:rPr>
              <a:t> polymer </a:t>
            </a:r>
            <a:r>
              <a:rPr lang="de-DE" sz="1200" dirty="0" err="1">
                <a:latin typeface="Abadi Extra Light" panose="020B0204020104020204" pitchFamily="34" charset="0"/>
              </a:rPr>
              <a:t>encapsulated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complex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for</a:t>
            </a:r>
            <a:r>
              <a:rPr lang="de-DE" sz="1200" dirty="0">
                <a:latin typeface="Abadi Extra Light" panose="020B0204020104020204" pitchFamily="34" charset="0"/>
              </a:rPr>
              <a:t> </a:t>
            </a:r>
            <a:r>
              <a:rPr lang="de-DE" sz="1200" dirty="0" err="1">
                <a:latin typeface="Abadi Extra Light" panose="020B0204020104020204" pitchFamily="34" charset="0"/>
              </a:rPr>
              <a:t>catalysis</a:t>
            </a:r>
            <a:endParaRPr lang="de-DE" sz="1200" dirty="0">
              <a:latin typeface="Abadi Extra Light" panose="020B0204020104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49B79A7-4EE6-4D66-97EF-583963701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902" y="4997145"/>
            <a:ext cx="1349731" cy="1102452"/>
          </a:xfrm>
          <a:prstGeom prst="rect">
            <a:avLst/>
          </a:prstGeom>
        </p:spPr>
      </p:pic>
      <p:sp>
        <p:nvSpPr>
          <p:cNvPr id="31" name="Arrow: Curved Down 30">
            <a:extLst>
              <a:ext uri="{FF2B5EF4-FFF2-40B4-BE49-F238E27FC236}">
                <a16:creationId xmlns:a16="http://schemas.microsoft.com/office/drawing/2014/main" id="{EAB0A428-0569-4EAB-BDD7-74E8A84DD3E1}"/>
              </a:ext>
            </a:extLst>
          </p:cNvPr>
          <p:cNvSpPr/>
          <p:nvPr/>
        </p:nvSpPr>
        <p:spPr>
          <a:xfrm rot="1293396">
            <a:off x="7976068" y="5212240"/>
            <a:ext cx="353896" cy="22175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1000BE-F247-4EFB-9764-C73F57E371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995" t="10670" r="14425" b="1414"/>
          <a:stretch/>
        </p:blipFill>
        <p:spPr>
          <a:xfrm>
            <a:off x="7947705" y="5530861"/>
            <a:ext cx="989901" cy="5217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06A9B1-6AD2-4DD7-9D56-348AB1BBC0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982" t="14099" r="3913"/>
          <a:stretch/>
        </p:blipFill>
        <p:spPr>
          <a:xfrm>
            <a:off x="5542199" y="4802560"/>
            <a:ext cx="1159070" cy="553999"/>
          </a:xfrm>
          <a:prstGeom prst="rect">
            <a:avLst/>
          </a:prstGeom>
          <a:noFill/>
        </p:spPr>
      </p:pic>
      <p:sp>
        <p:nvSpPr>
          <p:cNvPr id="34" name="Arrow: Curved Up 33">
            <a:extLst>
              <a:ext uri="{FF2B5EF4-FFF2-40B4-BE49-F238E27FC236}">
                <a16:creationId xmlns:a16="http://schemas.microsoft.com/office/drawing/2014/main" id="{4DA0C03D-AE1F-4E2B-91F7-702CD7CE82EA}"/>
              </a:ext>
            </a:extLst>
          </p:cNvPr>
          <p:cNvSpPr/>
          <p:nvPr/>
        </p:nvSpPr>
        <p:spPr>
          <a:xfrm rot="12498911" flipH="1" flipV="1">
            <a:off x="6367055" y="5396655"/>
            <a:ext cx="379129" cy="1608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EFB83-A045-4BD0-BB86-37B47F278506}"/>
              </a:ext>
            </a:extLst>
          </p:cNvPr>
          <p:cNvSpPr txBox="1"/>
          <p:nvPr/>
        </p:nvSpPr>
        <p:spPr>
          <a:xfrm>
            <a:off x="630811" y="5475009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badi Extra Light" panose="020B0204020104020204" pitchFamily="34" charset="0"/>
              </a:rPr>
              <a:t>NMR</a:t>
            </a:r>
            <a:endParaRPr lang="en-US" dirty="0">
              <a:latin typeface="Abadi Extra Light" panose="020B02040201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E8BB32-BB45-4BB2-90E2-B1587C5376C4}"/>
              </a:ext>
            </a:extLst>
          </p:cNvPr>
          <p:cNvSpPr txBox="1"/>
          <p:nvPr/>
        </p:nvSpPr>
        <p:spPr>
          <a:xfrm>
            <a:off x="1604784" y="5475010"/>
            <a:ext cx="519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badi Extra Light" panose="020B0204020104020204" pitchFamily="34" charset="0"/>
              </a:rPr>
              <a:t>HPLC</a:t>
            </a:r>
            <a:endParaRPr lang="en-US" dirty="0">
              <a:latin typeface="Abadi Extra Light" panose="020B02040201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BCA070-8D5C-4AAD-9F47-067F7B39A318}"/>
              </a:ext>
            </a:extLst>
          </p:cNvPr>
          <p:cNvSpPr txBox="1"/>
          <p:nvPr/>
        </p:nvSpPr>
        <p:spPr>
          <a:xfrm>
            <a:off x="2625466" y="5475011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badi Extra Light" panose="020B0204020104020204" pitchFamily="34" charset="0"/>
              </a:rPr>
              <a:t>TEM</a:t>
            </a:r>
            <a:endParaRPr lang="en-US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00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595</Words>
  <Application>Microsoft Office PowerPoint</Application>
  <PresentationFormat>On-screen Show (4:3)</PresentationFormat>
  <Paragraphs>165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Abadi Extra Light</vt:lpstr>
      <vt:lpstr>Arial</vt:lpstr>
      <vt:lpstr>Calibri</vt:lpstr>
      <vt:lpstr>Calibri Light</vt:lpstr>
      <vt:lpstr>Gabriola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 Miralles</dc:creator>
  <cp:lastModifiedBy>Rosa Miralles</cp:lastModifiedBy>
  <cp:revision>90</cp:revision>
  <dcterms:created xsi:type="dcterms:W3CDTF">2019-03-19T11:00:58Z</dcterms:created>
  <dcterms:modified xsi:type="dcterms:W3CDTF">2019-06-03T10:21:42Z</dcterms:modified>
</cp:coreProperties>
</file>