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5" r:id="rId4"/>
    <p:sldId id="268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68F1BD-C7D6-4A14-85CD-9515DEB2B498}">
          <p14:sldIdLst>
            <p14:sldId id="258"/>
            <p14:sldId id="259"/>
            <p14:sldId id="265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iralles" initials="RM" lastIdx="4" clrIdx="0">
    <p:extLst>
      <p:ext uri="{19B8F6BF-5375-455C-9EA6-DF929625EA0E}">
        <p15:presenceInfo xmlns:p15="http://schemas.microsoft.com/office/powerpoint/2012/main" userId="Rosa Miralles" providerId="None"/>
      </p:ext>
    </p:extLst>
  </p:cmAuthor>
  <p:cmAuthor id="2" name="Rosa Miralles" initials="RM [2]" lastIdx="14" clrIdx="1">
    <p:extLst>
      <p:ext uri="{19B8F6BF-5375-455C-9EA6-DF929625EA0E}">
        <p15:presenceInfo xmlns:p15="http://schemas.microsoft.com/office/powerpoint/2012/main" userId="S::rmiralles@ibecbarcelona.eu::12b96edc-7e11-4008-9c1b-41604ad74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R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7D39F4-CD7C-4FA4-A3A5-A5CAAD0662BA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EFD7B8-A621-4E36-A14C-3A1121507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C6F39-C662-43AE-A7F8-7CF93D1E496D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">
            <a:extLst>
              <a:ext uri="{FF2B5EF4-FFF2-40B4-BE49-F238E27FC236}">
                <a16:creationId xmlns:a16="http://schemas.microsoft.com/office/drawing/2014/main" id="{6BCD6E0F-4A71-41CB-9E3E-2B03659C2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568A9-8779-42FC-93B2-9CFC16DC8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79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15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43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95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94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28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28/5/2019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6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95D7B-A147-4C56-BB8D-61CE77ED5A67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010115-97F2-4BA5-9EB3-C271AE7B8B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336334-8F44-48BD-94F1-F0F6E3379F7C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">
            <a:extLst>
              <a:ext uri="{FF2B5EF4-FFF2-40B4-BE49-F238E27FC236}">
                <a16:creationId xmlns:a16="http://schemas.microsoft.com/office/drawing/2014/main" id="{69269549-7FC2-444C-91D7-AF2EC789C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A66C0-A1AE-424B-984C-01AB7ADA24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8B844-68EE-44CA-812C-9AD8F206BAC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6834" y="6342836"/>
            <a:ext cx="146118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DE84F9A8-08DC-438C-AC80-98368901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080" y="232787"/>
            <a:ext cx="5096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Bio-</a:t>
            </a:r>
            <a:r>
              <a:rPr lang="es-ES" altLang="en-US" sz="1800" b="1" dirty="0" err="1"/>
              <a:t>orthogonal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Catalysis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for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Cancer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Therapy</a:t>
            </a:r>
            <a:endParaRPr lang="en-US" altLang="en-US" sz="1800" b="1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2A1919E1-D5E6-40AD-8234-A87DC52C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36502"/>
            <a:ext cx="53276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Biogelx Presentation</a:t>
            </a:r>
          </a:p>
          <a:p>
            <a:pPr algn="ctr" eaLnBrk="1" hangingPunct="1"/>
            <a:endParaRPr lang="en-US" altLang="en-US" sz="2400" dirty="0"/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Mid-Term Check Meeting</a:t>
            </a:r>
          </a:p>
          <a:p>
            <a:pPr algn="ctr"/>
            <a:r>
              <a:rPr lang="en-US" altLang="en-US" sz="1800" dirty="0">
                <a:cs typeface="Arial" panose="020B0604020202020204" pitchFamily="34" charset="0"/>
              </a:rPr>
              <a:t>Edinburgh, 5</a:t>
            </a:r>
            <a:r>
              <a:rPr lang="en-US" altLang="en-US" sz="1800" baseline="30000" dirty="0"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cs typeface="Arial" panose="020B0604020202020204" pitchFamily="34" charset="0"/>
              </a:rPr>
              <a:t> June 2019</a:t>
            </a:r>
            <a:endParaRPr lang="ca-ES" sz="18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5FC8C-4DA8-474F-8873-AD9BE3C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22404" r="7484" b="15482"/>
          <a:stretch/>
        </p:blipFill>
        <p:spPr>
          <a:xfrm>
            <a:off x="149629" y="149690"/>
            <a:ext cx="1829984" cy="5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21" y="257839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Institution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description</a:t>
            </a:r>
            <a:endParaRPr lang="en-US" alt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2EAF0-2578-4E33-9BB8-7002C518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22404" r="7484" b="15482"/>
          <a:stretch/>
        </p:blipFill>
        <p:spPr>
          <a:xfrm>
            <a:off x="149629" y="149690"/>
            <a:ext cx="1829984" cy="5320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BF6F1-17C8-4070-96C8-2ED0E49FC216}"/>
              </a:ext>
            </a:extLst>
          </p:cNvPr>
          <p:cNvSpPr/>
          <p:nvPr/>
        </p:nvSpPr>
        <p:spPr>
          <a:xfrm>
            <a:off x="149629" y="1494714"/>
            <a:ext cx="8298543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Biomaterials SME – design and supply a range of hydrogels and bioinks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Spin-out from University of Strathclyde in 2013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HQ at Biocity,  near Glasgow, Scotland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Currently 11 employees (4 PhD Scientists)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Offering leading expertise in the development, formulation and manufacture of tuneable chemically-defined peptide hydrogels and  bioinks for 3D cell culture and bioprinting applications.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D877C-EF78-480B-A732-D348ADE3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29" y="4607321"/>
            <a:ext cx="2906291" cy="153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A9447327-0595-42B6-B1BA-31A5DB351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29" y="878303"/>
            <a:ext cx="5327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Biogelx</a:t>
            </a:r>
          </a:p>
        </p:txBody>
      </p:sp>
      <p:pic>
        <p:nvPicPr>
          <p:cNvPr id="11" name="Picture 10" descr="A picture containing indoor, wall, table&#10;&#10;Description generated with high confidence">
            <a:extLst>
              <a:ext uri="{FF2B5EF4-FFF2-40B4-BE49-F238E27FC236}">
                <a16:creationId xmlns:a16="http://schemas.microsoft.com/office/drawing/2014/main" id="{EBBA79C2-8270-471D-872B-6A407BF68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75" y="4150548"/>
            <a:ext cx="2670165" cy="1988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iogelx030.JPG">
            <a:extLst>
              <a:ext uri="{FF2B5EF4-FFF2-40B4-BE49-F238E27FC236}">
                <a16:creationId xmlns:a16="http://schemas.microsoft.com/office/drawing/2014/main" id="{B5035398-C76A-483B-8609-3B0D31913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54" y="4761135"/>
            <a:ext cx="2756954" cy="1378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74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DF80727E-BBBA-4894-9020-93E78180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448" y="257839"/>
            <a:ext cx="1941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group</a:t>
            </a:r>
            <a:endParaRPr lang="en-US" altLang="en-US" sz="1800" b="1" dirty="0"/>
          </a:p>
        </p:txBody>
      </p:sp>
      <p:sp>
        <p:nvSpPr>
          <p:cNvPr id="4" name="Text Box 19">
            <a:extLst>
              <a:ext uri="{FF2B5EF4-FFF2-40B4-BE49-F238E27FC236}">
                <a16:creationId xmlns:a16="http://schemas.microsoft.com/office/drawing/2014/main" id="{56F2797F-1BC0-47C2-AE13-77A61A36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862475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5C2CED2C-1FB7-478D-B929-ABDA16DEE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3878963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THERACAT team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9DDA1D-C30D-4DFA-AFAB-B7996301F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22404" r="7484" b="15482"/>
          <a:stretch/>
        </p:blipFill>
        <p:spPr>
          <a:xfrm>
            <a:off x="149629" y="149690"/>
            <a:ext cx="1829984" cy="532015"/>
          </a:xfrm>
          <a:prstGeom prst="rect">
            <a:avLst/>
          </a:prstGeom>
        </p:spPr>
      </p:pic>
      <p:pic>
        <p:nvPicPr>
          <p:cNvPr id="15" name="Picture 2" descr="https://www.biogelx.com/wp-content/uploads/2018/04/LGoldie.jpg">
            <a:extLst>
              <a:ext uri="{FF2B5EF4-FFF2-40B4-BE49-F238E27FC236}">
                <a16:creationId xmlns:a16="http://schemas.microsoft.com/office/drawing/2014/main" id="{FCFF52E7-564D-4B2F-BF34-6424F920D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5" y="4302879"/>
            <a:ext cx="1197165" cy="153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EFE7CC-7991-499F-91AD-D78FE5ED8CD5}"/>
              </a:ext>
            </a:extLst>
          </p:cNvPr>
          <p:cNvSpPr txBox="1"/>
          <p:nvPr/>
        </p:nvSpPr>
        <p:spPr>
          <a:xfrm>
            <a:off x="-184038" y="5888171"/>
            <a:ext cx="249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Goldie (PI)</a:t>
            </a:r>
          </a:p>
        </p:txBody>
      </p:sp>
      <p:pic>
        <p:nvPicPr>
          <p:cNvPr id="17" name="Picture 6" descr="https://www.biogelx.com/wp-content/uploads/2018/05/Elia-1.jpg">
            <a:extLst>
              <a:ext uri="{FF2B5EF4-FFF2-40B4-BE49-F238E27FC236}">
                <a16:creationId xmlns:a16="http://schemas.microsoft.com/office/drawing/2014/main" id="{51F985DF-CE0D-4100-B20A-54BDA565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94" y="4314620"/>
            <a:ext cx="1186708" cy="150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1BEFCF-0E86-406C-BD19-97B05C4EC684}"/>
              </a:ext>
            </a:extLst>
          </p:cNvPr>
          <p:cNvSpPr txBox="1"/>
          <p:nvPr/>
        </p:nvSpPr>
        <p:spPr>
          <a:xfrm>
            <a:off x="2163999" y="5888170"/>
            <a:ext cx="274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Elia Lopez-Bernardo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E854C9-2860-474C-8131-8FD1D7AC3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710" t="26598" r="38041" b="18282"/>
          <a:stretch/>
        </p:blipFill>
        <p:spPr>
          <a:xfrm>
            <a:off x="5392782" y="4322981"/>
            <a:ext cx="1178842" cy="150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F0FE1E-B587-4659-BD8E-32ECE05EEA41}"/>
              </a:ext>
            </a:extLst>
          </p:cNvPr>
          <p:cNvSpPr txBox="1"/>
          <p:nvPr/>
        </p:nvSpPr>
        <p:spPr>
          <a:xfrm>
            <a:off x="4661317" y="5904892"/>
            <a:ext cx="274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Galvez Flores (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ESR9)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F77E9-1CA1-425C-90B0-D1CA77E14187}"/>
              </a:ext>
            </a:extLst>
          </p:cNvPr>
          <p:cNvSpPr/>
          <p:nvPr/>
        </p:nvSpPr>
        <p:spPr>
          <a:xfrm>
            <a:off x="6990578" y="578044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Contract start: 14/01/19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Contract end: 12/01/22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1">
            <a:extLst>
              <a:ext uri="{FF2B5EF4-FFF2-40B4-BE49-F238E27FC236}">
                <a16:creationId xmlns:a16="http://schemas.microsoft.com/office/drawing/2014/main" id="{4FFF8807-1BA4-49E2-A420-B79D46F4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1246536"/>
            <a:ext cx="6725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Hydrogels for more physiologically relevant 3D cancer models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A1EC06C6-BCF3-43E2-B187-590A0EEA7BE0}"/>
              </a:ext>
            </a:extLst>
          </p:cNvPr>
          <p:cNvSpPr txBox="1"/>
          <p:nvPr/>
        </p:nvSpPr>
        <p:spPr>
          <a:xfrm>
            <a:off x="103420" y="1712971"/>
            <a:ext cx="6296917" cy="1893339"/>
          </a:xfrm>
          <a:custGeom>
            <a:avLst/>
            <a:gdLst>
              <a:gd name="connsiteX0" fmla="*/ 0 w 6114695"/>
              <a:gd name="connsiteY0" fmla="*/ 0 h 2326438"/>
              <a:gd name="connsiteX1" fmla="*/ 6114695 w 6114695"/>
              <a:gd name="connsiteY1" fmla="*/ 0 h 2326438"/>
              <a:gd name="connsiteX2" fmla="*/ 6114695 w 6114695"/>
              <a:gd name="connsiteY2" fmla="*/ 2326438 h 2326438"/>
              <a:gd name="connsiteX3" fmla="*/ 0 w 6114695"/>
              <a:gd name="connsiteY3" fmla="*/ 2326438 h 2326438"/>
              <a:gd name="connsiteX4" fmla="*/ 0 w 6114695"/>
              <a:gd name="connsiteY4" fmla="*/ 0 h 2326438"/>
              <a:gd name="connsiteX0" fmla="*/ 0 w 6116048"/>
              <a:gd name="connsiteY0" fmla="*/ 0 h 2326438"/>
              <a:gd name="connsiteX1" fmla="*/ 6114695 w 6116048"/>
              <a:gd name="connsiteY1" fmla="*/ 0 h 2326438"/>
              <a:gd name="connsiteX2" fmla="*/ 6114695 w 6116048"/>
              <a:gd name="connsiteY2" fmla="*/ 1061669 h 2326438"/>
              <a:gd name="connsiteX3" fmla="*/ 6114695 w 6116048"/>
              <a:gd name="connsiteY3" fmla="*/ 2326438 h 2326438"/>
              <a:gd name="connsiteX4" fmla="*/ 0 w 6116048"/>
              <a:gd name="connsiteY4" fmla="*/ 2326438 h 2326438"/>
              <a:gd name="connsiteX5" fmla="*/ 0 w 6116048"/>
              <a:gd name="connsiteY5" fmla="*/ 0 h 2326438"/>
              <a:gd name="connsiteX0" fmla="*/ 0 w 6116048"/>
              <a:gd name="connsiteY0" fmla="*/ 0 h 2326438"/>
              <a:gd name="connsiteX1" fmla="*/ 6114695 w 6116048"/>
              <a:gd name="connsiteY1" fmla="*/ 0 h 2326438"/>
              <a:gd name="connsiteX2" fmla="*/ 6114695 w 6116048"/>
              <a:gd name="connsiteY2" fmla="*/ 1061669 h 2326438"/>
              <a:gd name="connsiteX3" fmla="*/ 6114695 w 6116048"/>
              <a:gd name="connsiteY3" fmla="*/ 2326438 h 2326438"/>
              <a:gd name="connsiteX4" fmla="*/ 0 w 6116048"/>
              <a:gd name="connsiteY4" fmla="*/ 2326438 h 2326438"/>
              <a:gd name="connsiteX5" fmla="*/ 0 w 6116048"/>
              <a:gd name="connsiteY5" fmla="*/ 0 h 2326438"/>
              <a:gd name="connsiteX0" fmla="*/ 0 w 6116048"/>
              <a:gd name="connsiteY0" fmla="*/ 0 h 2326438"/>
              <a:gd name="connsiteX1" fmla="*/ 6114695 w 6116048"/>
              <a:gd name="connsiteY1" fmla="*/ 0 h 2326438"/>
              <a:gd name="connsiteX2" fmla="*/ 6114695 w 6116048"/>
              <a:gd name="connsiteY2" fmla="*/ 1061669 h 2326438"/>
              <a:gd name="connsiteX3" fmla="*/ 5594190 w 6116048"/>
              <a:gd name="connsiteY3" fmla="*/ 2326438 h 2326438"/>
              <a:gd name="connsiteX4" fmla="*/ 0 w 6116048"/>
              <a:gd name="connsiteY4" fmla="*/ 2326438 h 2326438"/>
              <a:gd name="connsiteX5" fmla="*/ 0 w 6116048"/>
              <a:gd name="connsiteY5" fmla="*/ 0 h 23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6048" h="2326438">
                <a:moveTo>
                  <a:pt x="0" y="0"/>
                </a:moveTo>
                <a:lnTo>
                  <a:pt x="6114695" y="0"/>
                </a:lnTo>
                <a:cubicBezTo>
                  <a:pt x="6110006" y="353890"/>
                  <a:pt x="6119384" y="707779"/>
                  <a:pt x="6114695" y="1061669"/>
                </a:cubicBezTo>
                <a:lnTo>
                  <a:pt x="5594190" y="2326438"/>
                </a:lnTo>
                <a:lnTo>
                  <a:pt x="0" y="23264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1"/>
                </a:solidFill>
              </a:rPr>
              <a:t>Biogelx has designed functionalized gels that provide </a:t>
            </a:r>
            <a:r>
              <a:rPr lang="en-US" sz="1600" b="1" dirty="0">
                <a:solidFill>
                  <a:schemeClr val="tx1"/>
                </a:solidFill>
              </a:rPr>
              <a:t>appropriate extracellular matrix (ECM) components </a:t>
            </a:r>
            <a:r>
              <a:rPr lang="en-US" sz="1600" dirty="0">
                <a:solidFill>
                  <a:schemeClr val="tx1"/>
                </a:solidFill>
              </a:rPr>
              <a:t>in a 3D configuration with </a:t>
            </a:r>
            <a:r>
              <a:rPr lang="en-US" sz="1600" b="1" dirty="0">
                <a:solidFill>
                  <a:schemeClr val="tx1"/>
                </a:solidFill>
              </a:rPr>
              <a:t>controllable mechanical properties</a:t>
            </a:r>
            <a:r>
              <a:rPr lang="en-US" sz="1600" dirty="0">
                <a:solidFill>
                  <a:schemeClr val="tx1"/>
                </a:solidFill>
              </a:rPr>
              <a:t>. The possibility of utilizing our hydrogels to mimic both healthy and cancerous tissue environments could provide a valuable tool for drug discovery.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BF24F5-B9C6-4529-BF82-1B3466912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287" y="1886904"/>
            <a:ext cx="2376097" cy="159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49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76D9D22-A354-438A-B403-56B6D5F7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862475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42E52-77FB-4A72-B7BE-A785036D0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22404" r="7484" b="15482"/>
          <a:stretch/>
        </p:blipFill>
        <p:spPr>
          <a:xfrm>
            <a:off x="149629" y="149690"/>
            <a:ext cx="1829984" cy="532015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D9EE052-66B3-424E-A2E1-A4E508543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6" y="1266952"/>
            <a:ext cx="860425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a-ES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WP5: In vitro delivery and imaging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cs typeface="Arial" panose="020B0604020202020204" pitchFamily="34" charset="0"/>
              </a:rPr>
              <a:t>Task 5.1: </a:t>
            </a:r>
            <a:r>
              <a:rPr lang="en-GB" dirty="0">
                <a:cs typeface="Arial" panose="020B0604020202020204" pitchFamily="34" charset="0"/>
              </a:rPr>
              <a:t>Synthesis catalysts carriers bearing targeting ligands (TUE, BAS, BGX). </a:t>
            </a:r>
          </a:p>
          <a:p>
            <a:pPr>
              <a:spcAft>
                <a:spcPts val="600"/>
              </a:spcAft>
            </a:pPr>
            <a:br>
              <a:rPr lang="en-GB" dirty="0">
                <a:cs typeface="Arial" panose="020B0604020202020204" pitchFamily="34" charset="0"/>
              </a:rPr>
            </a:br>
            <a:r>
              <a:rPr lang="en-US" altLang="en-US" b="1" dirty="0">
                <a:cs typeface="Arial" panose="020B0604020202020204" pitchFamily="34" charset="0"/>
              </a:rPr>
              <a:t>Task 5.3: </a:t>
            </a:r>
            <a:r>
              <a:rPr lang="en-US" altLang="en-US" dirty="0">
                <a:cs typeface="Arial" panose="020B0604020202020204" pitchFamily="34" charset="0"/>
              </a:rPr>
              <a:t>Test the efficiency of prodrug conversion in 2D and 3D cancer models (BGX, TUE, 		BAS, IBEC).</a:t>
            </a:r>
          </a:p>
          <a:p>
            <a:pPr>
              <a:spcAft>
                <a:spcPts val="600"/>
              </a:spcAft>
            </a:pP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Started- Initial experiments looking at culture of MCF-7 cancer cells on Biogelx hydrogels underway.</a:t>
            </a:r>
          </a:p>
          <a:p>
            <a:pPr>
              <a:spcAft>
                <a:spcPts val="600"/>
              </a:spcAft>
            </a:pPr>
            <a:endParaRPr lang="en-US" altLang="en-US" sz="900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b="1" i="1" dirty="0"/>
              <a:t>D5.3 : </a:t>
            </a:r>
            <a:r>
              <a:rPr lang="en-GB" i="1" dirty="0"/>
              <a:t>Selection of the best catalyst in vitro</a:t>
            </a:r>
            <a:r>
              <a:rPr lang="en-GB" dirty="0"/>
              <a:t>. </a:t>
            </a:r>
            <a:r>
              <a:rPr lang="ca-ES" altLang="en-US" i="1" dirty="0">
                <a:solidFill>
                  <a:srgbClr val="C00000"/>
                </a:solidFill>
                <a:cs typeface="Arial" panose="020B0604020202020204" pitchFamily="34" charset="0"/>
              </a:rPr>
              <a:t>Delivery Month 36</a:t>
            </a:r>
          </a:p>
          <a:p>
            <a:pPr>
              <a:spcAft>
                <a:spcPts val="600"/>
              </a:spcAft>
            </a:pPr>
            <a:r>
              <a:rPr lang="en-GB" b="1" i="1" dirty="0"/>
              <a:t>MS19 :  </a:t>
            </a:r>
            <a:r>
              <a:rPr lang="en-GB" i="1" dirty="0"/>
              <a:t>Toxicity and delivery screening in a 3D cancer model. </a:t>
            </a:r>
            <a:r>
              <a:rPr lang="en-GB" i="1" dirty="0">
                <a:solidFill>
                  <a:srgbClr val="C00000"/>
                </a:solidFill>
              </a:rPr>
              <a:t>Month 36</a:t>
            </a:r>
          </a:p>
          <a:p>
            <a:pPr>
              <a:spcAft>
                <a:spcPts val="600"/>
              </a:spcAft>
            </a:pPr>
            <a:endParaRPr lang="en-US" altLang="en-US" sz="1000" b="1" i="1" dirty="0">
              <a:cs typeface="Arial" panose="020B0604020202020204" pitchFamily="34" charset="0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WP6: In vivo evaluation</a:t>
            </a:r>
          </a:p>
          <a:p>
            <a:pPr algn="just">
              <a:spcAft>
                <a:spcPts val="600"/>
              </a:spcAft>
            </a:pPr>
            <a:r>
              <a:rPr lang="en-US" altLang="en-US" b="1" dirty="0">
                <a:cs typeface="Arial" panose="020B0604020202020204" pitchFamily="34" charset="0"/>
              </a:rPr>
              <a:t>Task 6.3 </a:t>
            </a:r>
            <a:r>
              <a:rPr lang="en-US" altLang="en-US" dirty="0">
                <a:cs typeface="Arial" panose="020B0604020202020204" pitchFamily="34" charset="0"/>
              </a:rPr>
              <a:t>- Use intravital optical and PET imaging to study catalyst localization and efficacy (BGX, TUE, BAS, IBEC).</a:t>
            </a:r>
          </a:p>
        </p:txBody>
      </p:sp>
    </p:spTree>
    <p:extLst>
      <p:ext uri="{BB962C8B-B14F-4D97-AF65-F5344CB8AC3E}">
        <p14:creationId xmlns:p14="http://schemas.microsoft.com/office/powerpoint/2010/main" val="67079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676" y="257839"/>
            <a:ext cx="27751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Role </a:t>
            </a:r>
            <a:r>
              <a:rPr lang="es-ES" altLang="en-US" sz="1800" b="1" dirty="0" err="1"/>
              <a:t>within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network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76D9D22-A354-438A-B403-56B6D5F7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20" y="891696"/>
            <a:ext cx="892026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Training Activities</a:t>
            </a:r>
          </a:p>
          <a:p>
            <a:pPr>
              <a:spcAft>
                <a:spcPts val="600"/>
              </a:spcAft>
            </a:pPr>
            <a:r>
              <a:rPr lang="en-GB" b="1" dirty="0"/>
              <a:t>Providing technical training on hydrogels for 3D cell-based models and knowledge on the start-up and spinoff system, entrepreneurship and career development in industries and SMEs</a:t>
            </a:r>
            <a:r>
              <a:rPr lang="en-US" sz="1400" dirty="0"/>
              <a:t>	</a:t>
            </a:r>
            <a:endParaRPr lang="en-US" alt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84996EFC-BEC5-4858-AF3F-0A485FE2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4" y="4781365"/>
            <a:ext cx="77772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Member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Assessment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Commission</a:t>
            </a: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 3 (BAS, IBEC, BGX, TAU-a)</a:t>
            </a:r>
          </a:p>
          <a:p>
            <a:pPr eaLnBrk="1" hangingPunct="1"/>
            <a:r>
              <a:rPr lang="en-US" altLang="en-US" dirty="0"/>
              <a:t>Fellows: ESR3, ESR8, ESR11, ESR12, ESR13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77D53B-87DE-4668-9A7A-C97CC228B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9" t="22404" r="7484" b="15482"/>
          <a:stretch/>
        </p:blipFill>
        <p:spPr>
          <a:xfrm>
            <a:off x="149629" y="149690"/>
            <a:ext cx="1829984" cy="532015"/>
          </a:xfrm>
          <a:prstGeom prst="rect">
            <a:avLst/>
          </a:prstGeom>
        </p:spPr>
      </p:pic>
      <p:sp>
        <p:nvSpPr>
          <p:cNvPr id="14" name="CuadroTexto 2">
            <a:extLst>
              <a:ext uri="{FF2B5EF4-FFF2-40B4-BE49-F238E27FC236}">
                <a16:creationId xmlns:a16="http://schemas.microsoft.com/office/drawing/2014/main" id="{7A73351F-740B-4116-B64B-D234F689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4" y="2115549"/>
            <a:ext cx="443038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Secondments at BGX:</a:t>
            </a:r>
            <a:endParaRPr lang="ca-ES" alt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ca-ES" altLang="en-US" dirty="0"/>
              <a:t>ESR7 - IBEC. </a:t>
            </a:r>
            <a:r>
              <a:rPr lang="ca-ES" altLang="en-US" dirty="0">
                <a:solidFill>
                  <a:srgbClr val="C00000"/>
                </a:solidFill>
              </a:rPr>
              <a:t>Month 21 – 23 (3 months)</a:t>
            </a:r>
          </a:p>
          <a:p>
            <a:pPr algn="just"/>
            <a:r>
              <a:rPr lang="ca-ES" altLang="en-US" dirty="0"/>
              <a:t>ESR8 - TUE. </a:t>
            </a:r>
            <a:r>
              <a:rPr lang="ca-ES" altLang="en-US" dirty="0">
                <a:solidFill>
                  <a:srgbClr val="C00000"/>
                </a:solidFill>
              </a:rPr>
              <a:t>Month 36 – 38 (3 months)</a:t>
            </a:r>
          </a:p>
          <a:p>
            <a:pPr algn="just"/>
            <a:r>
              <a:rPr lang="ca-ES" altLang="en-US" dirty="0"/>
              <a:t>ESR11 - EDI. </a:t>
            </a:r>
            <a:r>
              <a:rPr lang="ca-ES" altLang="en-US" dirty="0">
                <a:solidFill>
                  <a:srgbClr val="C00000"/>
                </a:solidFill>
              </a:rPr>
              <a:t>Month 21 – 23 (3 months</a:t>
            </a:r>
            <a:r>
              <a:rPr lang="ca-ES" altLang="en-US" sz="1400" dirty="0">
                <a:solidFill>
                  <a:srgbClr val="C00000"/>
                </a:solidFill>
              </a:rPr>
              <a:t>)</a:t>
            </a:r>
            <a:endParaRPr lang="ca-ES" altLang="en-US" dirty="0">
              <a:solidFill>
                <a:srgbClr val="C00000"/>
              </a:solidFill>
            </a:endParaRPr>
          </a:p>
        </p:txBody>
      </p:sp>
      <p:sp>
        <p:nvSpPr>
          <p:cNvPr id="15" name="CuadroTexto 2">
            <a:extLst>
              <a:ext uri="{FF2B5EF4-FFF2-40B4-BE49-F238E27FC236}">
                <a16:creationId xmlns:a16="http://schemas.microsoft.com/office/drawing/2014/main" id="{7D55E211-406F-48A1-A911-E8A16215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54" y="3557512"/>
            <a:ext cx="76103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a-ES" altLang="en-US" sz="1800" b="1" dirty="0">
                <a:solidFill>
                  <a:schemeClr val="accent1">
                    <a:lumMod val="75000"/>
                  </a:schemeClr>
                </a:solidFill>
              </a:rPr>
              <a:t>Training Events</a:t>
            </a:r>
            <a:r>
              <a:rPr lang="ca-ES" altLang="en-US" sz="1800" b="1" dirty="0">
                <a:solidFill>
                  <a:srgbClr val="00B0F0"/>
                </a:solidFill>
              </a:rPr>
              <a:t>:</a:t>
            </a:r>
            <a:endParaRPr lang="ca-ES" altLang="en-US" sz="1800" dirty="0">
              <a:solidFill>
                <a:srgbClr val="00B0F0"/>
              </a:solidFill>
            </a:endParaRPr>
          </a:p>
          <a:p>
            <a:r>
              <a:rPr lang="en-US" altLang="en-US" b="1" dirty="0"/>
              <a:t>TE5</a:t>
            </a:r>
            <a:r>
              <a:rPr lang="en-US" altLang="en-US" dirty="0"/>
              <a:t> – Getting ready for the next career step. </a:t>
            </a:r>
            <a:r>
              <a:rPr lang="ca-ES" altLang="en-US" dirty="0">
                <a:solidFill>
                  <a:srgbClr val="C00000"/>
                </a:solidFill>
              </a:rPr>
              <a:t>Month 36</a:t>
            </a:r>
            <a:endParaRPr lang="en-US" altLang="en-US" dirty="0"/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dirty="0"/>
              <a:t>Career opportunities in industry and interview simulations</a:t>
            </a:r>
            <a:endParaRPr lang="ca-E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5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</TotalTime>
  <Words>309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Miralles</dc:creator>
  <cp:lastModifiedBy>Biogelx Limited</cp:lastModifiedBy>
  <cp:revision>10</cp:revision>
  <dcterms:created xsi:type="dcterms:W3CDTF">2019-03-19T11:00:58Z</dcterms:created>
  <dcterms:modified xsi:type="dcterms:W3CDTF">2019-05-29T15:31:35Z</dcterms:modified>
</cp:coreProperties>
</file>