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5" r:id="rId4"/>
    <p:sldId id="26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968F1BD-C7D6-4A14-85CD-9515DEB2B498}">
          <p14:sldIdLst>
            <p14:sldId id="258"/>
            <p14:sldId id="259"/>
            <p14:sldId id="265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Miralles" initials="RM" lastIdx="4" clrIdx="0">
    <p:extLst>
      <p:ext uri="{19B8F6BF-5375-455C-9EA6-DF929625EA0E}">
        <p15:presenceInfo xmlns:p15="http://schemas.microsoft.com/office/powerpoint/2012/main" userId="Rosa Miralles" providerId="None"/>
      </p:ext>
    </p:extLst>
  </p:cmAuthor>
  <p:cmAuthor id="2" name="Rosa Miralles" initials="RM [2]" lastIdx="14" clrIdx="1">
    <p:extLst>
      <p:ext uri="{19B8F6BF-5375-455C-9EA6-DF929625EA0E}">
        <p15:presenceInfo xmlns:p15="http://schemas.microsoft.com/office/powerpoint/2012/main" userId="S::rmiralles@ibecbarcelona.eu::12b96edc-7e11-4008-9c1b-41604ad74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RA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7D39F4-CD7C-4FA4-A3A5-A5CAAD0662BA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EFD7B8-A621-4E36-A14C-3A1121507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C6F39-C662-43AE-A7F8-7CF93D1E496D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">
            <a:extLst>
              <a:ext uri="{FF2B5EF4-FFF2-40B4-BE49-F238E27FC236}">
                <a16:creationId xmlns:a16="http://schemas.microsoft.com/office/drawing/2014/main" id="{6BCD6E0F-4A71-41CB-9E3E-2B03659C2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568A9-8779-42FC-93B2-9CFC16DC87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793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15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9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43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95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6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949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28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2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2/6/19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60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895D7B-A147-4C56-BB8D-61CE77ED5A67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4010115-97F2-4BA5-9EB3-C271AE7B8B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336334-8F44-48BD-94F1-F0F6E3379F7C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">
            <a:extLst>
              <a:ext uri="{FF2B5EF4-FFF2-40B4-BE49-F238E27FC236}">
                <a16:creationId xmlns:a16="http://schemas.microsoft.com/office/drawing/2014/main" id="{69269549-7FC2-444C-91D7-AF2EC789CC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AA66C0-A1AE-424B-984C-01AB7ADA24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8B844-68EE-44CA-812C-9AD8F206B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6834" y="6342836"/>
            <a:ext cx="146118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ie.unibas.ch/~ward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DE84F9A8-08DC-438C-AC80-98368901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5" y="232787"/>
            <a:ext cx="4814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Bio-ortogonal </a:t>
            </a:r>
            <a:r>
              <a:rPr lang="es-ES" altLang="en-US" sz="1800" b="1" dirty="0" err="1"/>
              <a:t>catalysis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for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cancer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therapy</a:t>
            </a:r>
            <a:endParaRPr lang="en-US" altLang="en-US" sz="1800" b="1" dirty="0"/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119CD30A-E464-1B47-9442-82281EC2DCE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3"/>
          <a:stretch/>
        </p:blipFill>
        <p:spPr>
          <a:xfrm>
            <a:off x="292174" y="122414"/>
            <a:ext cx="1499870" cy="590077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3F4468DD-5471-1547-A2A2-4C1FB37A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420938"/>
            <a:ext cx="53276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UniBas Presentation</a:t>
            </a:r>
          </a:p>
          <a:p>
            <a:pPr algn="ctr" eaLnBrk="1" hangingPunct="1"/>
            <a:r>
              <a:rPr lang="en-US" altLang="en-US" sz="2400" dirty="0"/>
              <a:t>Johannes Rebelein</a:t>
            </a:r>
          </a:p>
          <a:p>
            <a:pPr algn="ctr" eaLnBrk="1" hangingPunct="1"/>
            <a:r>
              <a:rPr lang="en-US" altLang="en-US" sz="2400" dirty="0"/>
              <a:t> in representation of Thomas R. Ward</a:t>
            </a:r>
          </a:p>
          <a:p>
            <a:pPr algn="ctr"/>
            <a:r>
              <a:rPr lang="en-US" altLang="en-US" sz="1800" dirty="0">
                <a:hlinkClick r:id="rId3"/>
              </a:rPr>
              <a:t>https://</a:t>
            </a:r>
            <a:r>
              <a:rPr lang="en-US" altLang="en-US" sz="1800" dirty="0" err="1">
                <a:hlinkClick r:id="rId3"/>
              </a:rPr>
              <a:t>www.chemie.unibas.ch</a:t>
            </a:r>
            <a:r>
              <a:rPr lang="en-US" altLang="en-US" sz="1800" dirty="0">
                <a:hlinkClick r:id="rId3"/>
              </a:rPr>
              <a:t>/~ward</a:t>
            </a:r>
            <a:endParaRPr lang="en-US" altLang="en-US" sz="1800" dirty="0"/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Mid-Term Check Meeting</a:t>
            </a:r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Edinburgh, 5</a:t>
            </a:r>
            <a:r>
              <a:rPr lang="en-US" altLang="en-US" sz="1800" baseline="30000" dirty="0"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cs typeface="Arial" panose="020B0604020202020204" pitchFamily="34" charset="0"/>
              </a:rPr>
              <a:t> June 2019</a:t>
            </a:r>
            <a:endParaRPr lang="ca-ES" sz="180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E2079-0BD1-1241-B4D7-38159A9A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1" y="4058074"/>
            <a:ext cx="173571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2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21" y="257839"/>
            <a:ext cx="260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Institution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description</a:t>
            </a:r>
            <a:endParaRPr lang="en-US" altLang="en-US" sz="1800" b="1" dirty="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8F96869C-4BA6-A144-8710-65B96E72AE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3"/>
          <a:stretch/>
        </p:blipFill>
        <p:spPr>
          <a:xfrm>
            <a:off x="292174" y="122414"/>
            <a:ext cx="1499870" cy="590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5C41CD-450B-4A4C-AD37-FE705B5A82DE}"/>
              </a:ext>
            </a:extLst>
          </p:cNvPr>
          <p:cNvSpPr/>
          <p:nvPr/>
        </p:nvSpPr>
        <p:spPr>
          <a:xfrm>
            <a:off x="311532" y="956569"/>
            <a:ext cx="8634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Basel Hub is the World’s Headquarter of Life Sciences: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Companies: Roche, Novartis, Actelion, Lonza, Syngenta,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Research Institutes: University of Basel, ETHZ D-BSSE, FMI, Swiss-TPH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Department of Chemistry has a heavy focus on Life Sciences and Nanotechnology (15 </a:t>
            </a:r>
            <a:r>
              <a:rPr lang="en-US" sz="2000" dirty="0" err="1"/>
              <a:t>mio</a:t>
            </a:r>
            <a:r>
              <a:rPr lang="en-US" sz="2000" dirty="0"/>
              <a:t> CHF/year external funding); exceptional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Leading House of a National Centre of Competence in Research “Molecular Systems Engineering” (joint with the Bio-Systems Science Engineering Dpt. of the ETHZ D-BSSE, Thomas Ward is director of the NCCR Molecular Systems Engineering))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Ward Group: 20 coworkers (8 postdocs).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C2B19-64C5-0347-AC12-5EB07C789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88"/>
          <a:stretch/>
        </p:blipFill>
        <p:spPr>
          <a:xfrm>
            <a:off x="2747895" y="4763842"/>
            <a:ext cx="3634657" cy="9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34" y="257839"/>
            <a:ext cx="1945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The</a:t>
            </a:r>
            <a:r>
              <a:rPr lang="es-ES" altLang="en-US" sz="1800" b="1" dirty="0"/>
              <a:t> Ward </a:t>
            </a:r>
            <a:r>
              <a:rPr lang="es-ES" altLang="en-US" sz="1800" b="1" dirty="0" err="1"/>
              <a:t>group</a:t>
            </a:r>
            <a:endParaRPr lang="en-US" altLang="en-US" sz="1800" b="1" dirty="0"/>
          </a:p>
        </p:txBody>
      </p:sp>
      <p:pic>
        <p:nvPicPr>
          <p:cNvPr id="14" name="Grafik 1">
            <a:extLst>
              <a:ext uri="{FF2B5EF4-FFF2-40B4-BE49-F238E27FC236}">
                <a16:creationId xmlns:a16="http://schemas.microsoft.com/office/drawing/2014/main" id="{8035D28D-B8A8-1D43-AC67-76CEA4DC9B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3"/>
          <a:stretch/>
        </p:blipFill>
        <p:spPr>
          <a:xfrm>
            <a:off x="292174" y="122414"/>
            <a:ext cx="1499870" cy="590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670150-53F3-E24A-B009-B4441E30B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1538"/>
            <a:ext cx="5462954" cy="54629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66501A-2BA4-8049-9901-C2B0B0C0E2F2}"/>
              </a:ext>
            </a:extLst>
          </p:cNvPr>
          <p:cNvSpPr/>
          <p:nvPr/>
        </p:nvSpPr>
        <p:spPr>
          <a:xfrm>
            <a:off x="5573414" y="1079095"/>
            <a:ext cx="33947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Ward group focuses on Artificial Metalloenzymes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a synthetic metal catalyst to a protein scaffold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cofactor catalyzes the uncaging of a protected drug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turnovers of the immobilized cofactor allow to selectively increase the drug concentration  at the tumor tissue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Currently, we focus on human Carbonic Anhydrase IX</a:t>
            </a:r>
          </a:p>
        </p:txBody>
      </p:sp>
    </p:spTree>
    <p:extLst>
      <p:ext uri="{BB962C8B-B14F-4D97-AF65-F5344CB8AC3E}">
        <p14:creationId xmlns:p14="http://schemas.microsoft.com/office/powerpoint/2010/main" val="329497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76" y="257839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Role </a:t>
            </a:r>
            <a:r>
              <a:rPr lang="es-ES" altLang="en-US" sz="1800" b="1" dirty="0" err="1"/>
              <a:t>within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network</a:t>
            </a:r>
            <a:endParaRPr lang="en-US" altLang="en-US" sz="1800" b="1" dirty="0"/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7AB1FFDC-E96A-D347-96F7-0E89F4EA77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3"/>
          <a:stretch/>
        </p:blipFill>
        <p:spPr>
          <a:xfrm>
            <a:off x="292174" y="122414"/>
            <a:ext cx="1499870" cy="590077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8354A8D3-B8CC-0041-AB38-DD32F5978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17" y="5910808"/>
            <a:ext cx="34820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Supervisor: </a:t>
            </a:r>
            <a:r>
              <a:rPr lang="en-GB" altLang="en-US" b="1" dirty="0"/>
              <a:t>Prof.  Thomas R. Ward</a:t>
            </a:r>
            <a:endParaRPr lang="en-GB" altLang="en-US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00E4435-3C9F-C642-974A-8BF3ED0E5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2" y="974896"/>
            <a:ext cx="860425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en-US" b="1" dirty="0">
                <a:cs typeface="Arial" panose="020B0604020202020204" pitchFamily="34" charset="0"/>
              </a:rPr>
              <a:t>WP5: </a:t>
            </a:r>
            <a:r>
              <a:rPr lang="en-US" altLang="en-US" b="1" i="1" dirty="0">
                <a:cs typeface="Arial" panose="020B0604020202020204" pitchFamily="34" charset="0"/>
              </a:rPr>
              <a:t>In vitro </a:t>
            </a:r>
            <a:r>
              <a:rPr lang="en-US" altLang="en-US" b="1" dirty="0">
                <a:cs typeface="Arial" panose="020B0604020202020204" pitchFamily="34" charset="0"/>
              </a:rPr>
              <a:t>delivery and imaging</a:t>
            </a: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5.1</a:t>
            </a:r>
            <a:r>
              <a:rPr lang="en-US" altLang="en-US" sz="1400" dirty="0">
                <a:cs typeface="Arial" panose="020B0604020202020204" pitchFamily="34" charset="0"/>
              </a:rPr>
              <a:t>. Synthesis of catalyst carriers bearing targeting ligands (UniBas-ESR10). </a:t>
            </a:r>
            <a:r>
              <a:rPr lang="en-US" altLang="en-US" sz="1400" b="1" dirty="0">
                <a:solidFill>
                  <a:srgbClr val="92D050"/>
                </a:solidFill>
                <a:cs typeface="Arial" panose="020B0604020202020204" pitchFamily="34" charset="0"/>
              </a:rPr>
              <a:t>Underway</a:t>
            </a: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5.3</a:t>
            </a:r>
            <a:r>
              <a:rPr lang="en-US" altLang="en-US" sz="1400" dirty="0">
                <a:cs typeface="Arial" panose="020B0604020202020204" pitchFamily="34" charset="0"/>
              </a:rPr>
              <a:t>. Test the efficiency of prodrug conversion in 2D and 3D cancer models ligands (UniBas-ESR10).</a:t>
            </a:r>
          </a:p>
          <a:p>
            <a:pPr algn="just">
              <a:spcAft>
                <a:spcPts val="600"/>
              </a:spcAft>
            </a:pPr>
            <a:endParaRPr lang="en-US" altLang="en-US" sz="1400" u="sng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Deliverable 5.1</a:t>
            </a:r>
            <a:r>
              <a:rPr lang="en-US" altLang="en-US" sz="1400" dirty="0">
                <a:cs typeface="Arial" panose="020B0604020202020204" pitchFamily="34" charset="0"/>
              </a:rPr>
              <a:t> 	Synthesis of 5 metathesis catalysts (M. 18)</a:t>
            </a:r>
            <a:endParaRPr lang="en-US" altLang="en-US" sz="1400" u="sng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Deliverable 5.3</a:t>
            </a:r>
            <a:r>
              <a:rPr lang="en-US" altLang="en-US" sz="1400" dirty="0">
                <a:cs typeface="Arial" panose="020B0604020202020204" pitchFamily="34" charset="0"/>
              </a:rPr>
              <a:t> 	Reactivity profile of two caged fluorophores and one drug uncaged upon RCM (M 36)</a:t>
            </a:r>
          </a:p>
          <a:p>
            <a:pPr algn="just">
              <a:spcAft>
                <a:spcPts val="600"/>
              </a:spcAft>
            </a:pPr>
            <a:r>
              <a:rPr lang="en-US" altLang="en-US" sz="1400" dirty="0">
                <a:cs typeface="Arial" panose="020B0604020202020204" pitchFamily="34" charset="0"/>
              </a:rPr>
              <a:t>			Reactivity profile upon incorporation into </a:t>
            </a:r>
            <a:r>
              <a:rPr lang="en-US" altLang="en-US" sz="1400" dirty="0" err="1">
                <a:cs typeface="Arial" panose="020B0604020202020204" pitchFamily="34" charset="0"/>
              </a:rPr>
              <a:t>hCAIX</a:t>
            </a:r>
            <a:r>
              <a:rPr lang="en-US" altLang="en-US" sz="1400" dirty="0">
                <a:cs typeface="Arial" panose="020B0604020202020204" pitchFamily="34" charset="0"/>
              </a:rPr>
              <a:t> (M 36)</a:t>
            </a:r>
          </a:p>
          <a:p>
            <a:pPr algn="just" eaLnBrk="1" hangingPunct="1">
              <a:spcAft>
                <a:spcPts val="600"/>
              </a:spcAft>
            </a:pPr>
            <a:endParaRPr lang="en-US" altLang="en-US" dirty="0">
              <a:cs typeface="Arial" panose="020B060402020202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altLang="en-US" b="1" dirty="0">
                <a:cs typeface="Arial" panose="020B0604020202020204" pitchFamily="34" charset="0"/>
              </a:rPr>
              <a:t>WP6: </a:t>
            </a:r>
            <a:r>
              <a:rPr lang="en-US" altLang="en-US" b="1" i="1" dirty="0">
                <a:cs typeface="Arial" panose="020B0604020202020204" pitchFamily="34" charset="0"/>
              </a:rPr>
              <a:t>In vivo </a:t>
            </a:r>
            <a:r>
              <a:rPr lang="en-US" altLang="en-US" b="1" dirty="0">
                <a:cs typeface="Arial" panose="020B0604020202020204" pitchFamily="34" charset="0"/>
              </a:rPr>
              <a:t>evaluation</a:t>
            </a: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6.3</a:t>
            </a:r>
            <a:r>
              <a:rPr lang="en-US" altLang="en-US" sz="1400" dirty="0">
                <a:cs typeface="Arial" panose="020B0604020202020204" pitchFamily="34" charset="0"/>
              </a:rPr>
              <a:t>. Use intravital optical and PET imaging to study catalyst localization and efficacy (UniBas-ESR10).</a:t>
            </a:r>
          </a:p>
          <a:p>
            <a:pPr algn="just">
              <a:spcAft>
                <a:spcPts val="600"/>
              </a:spcAft>
            </a:pPr>
            <a:endParaRPr lang="en-US" altLang="en-US" sz="1400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1400" dirty="0">
                <a:cs typeface="Arial" panose="020B0604020202020204" pitchFamily="34" charset="0"/>
              </a:rPr>
              <a:t>ESR10-BAS: </a:t>
            </a:r>
            <a:r>
              <a:rPr lang="en-US" altLang="en-US" sz="1400" b="1" dirty="0"/>
              <a:t>Boris </a:t>
            </a:r>
            <a:r>
              <a:rPr lang="en-US" altLang="en-US" sz="1400" b="1" dirty="0" err="1"/>
              <a:t>Lozhkin</a:t>
            </a:r>
            <a:endParaRPr lang="en-US" altLang="en-US" sz="1400" b="1" dirty="0"/>
          </a:p>
          <a:p>
            <a:pPr marL="84138"/>
            <a:r>
              <a:rPr lang="ca-ES" altLang="en-US" sz="1400" dirty="0" err="1">
                <a:cs typeface="Arial" panose="020B0604020202020204" pitchFamily="34" charset="0"/>
              </a:rPr>
              <a:t>Contract</a:t>
            </a:r>
            <a:r>
              <a:rPr lang="ca-ES" altLang="en-US" sz="1400" dirty="0">
                <a:cs typeface="Arial" panose="020B0604020202020204" pitchFamily="34" charset="0"/>
              </a:rPr>
              <a:t> </a:t>
            </a:r>
            <a:r>
              <a:rPr lang="ca-ES" altLang="en-US" sz="1400" dirty="0" err="1">
                <a:cs typeface="Arial" panose="020B0604020202020204" pitchFamily="34" charset="0"/>
              </a:rPr>
              <a:t>start</a:t>
            </a:r>
            <a:r>
              <a:rPr lang="ca-ES" altLang="en-US" sz="1400" dirty="0">
                <a:cs typeface="Arial" panose="020B0604020202020204" pitchFamily="34" charset="0"/>
              </a:rPr>
              <a:t> </a:t>
            </a:r>
            <a:r>
              <a:rPr lang="ca-ES" altLang="en-US" sz="1400" dirty="0" err="1">
                <a:cs typeface="Arial" panose="020B0604020202020204" pitchFamily="34" charset="0"/>
              </a:rPr>
              <a:t>date</a:t>
            </a:r>
            <a:r>
              <a:rPr lang="ca-ES" altLang="en-US" sz="1400" dirty="0">
                <a:cs typeface="Arial" panose="020B0604020202020204" pitchFamily="34" charset="0"/>
              </a:rPr>
              <a:t>: 01/12/18</a:t>
            </a:r>
          </a:p>
          <a:p>
            <a:pPr marL="84138"/>
            <a:r>
              <a:rPr lang="ca-ES" altLang="en-US" sz="1400" dirty="0" err="1">
                <a:cs typeface="Arial" panose="020B0604020202020204" pitchFamily="34" charset="0"/>
              </a:rPr>
              <a:t>Contract</a:t>
            </a:r>
            <a:r>
              <a:rPr lang="ca-ES" altLang="en-US" sz="1400" dirty="0">
                <a:cs typeface="Arial" panose="020B0604020202020204" pitchFamily="34" charset="0"/>
              </a:rPr>
              <a:t> </a:t>
            </a:r>
            <a:r>
              <a:rPr lang="ca-ES" altLang="en-US" sz="1400" dirty="0" err="1">
                <a:cs typeface="Arial" panose="020B0604020202020204" pitchFamily="34" charset="0"/>
              </a:rPr>
              <a:t>end</a:t>
            </a:r>
            <a:r>
              <a:rPr lang="ca-ES" altLang="en-US" sz="1400" dirty="0">
                <a:cs typeface="Arial" panose="020B0604020202020204" pitchFamily="34" charset="0"/>
              </a:rPr>
              <a:t> </a:t>
            </a:r>
            <a:r>
              <a:rPr lang="ca-ES" altLang="en-US" sz="1400" dirty="0" err="1">
                <a:cs typeface="Arial" panose="020B0604020202020204" pitchFamily="34" charset="0"/>
              </a:rPr>
              <a:t>date</a:t>
            </a:r>
            <a:r>
              <a:rPr lang="ca-ES" altLang="en-US" sz="1400" dirty="0">
                <a:cs typeface="Arial" panose="020B0604020202020204" pitchFamily="34" charset="0"/>
              </a:rPr>
              <a:t>: 30/11/21</a:t>
            </a:r>
          </a:p>
          <a:p>
            <a:pPr algn="just">
              <a:spcAft>
                <a:spcPts val="600"/>
              </a:spcAft>
            </a:pPr>
            <a:endParaRPr lang="en-US" altLang="en-US" sz="1400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altLang="en-US" sz="14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54479-C80B-3346-B74F-9D35A1464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8242"/>
          <a:stretch/>
        </p:blipFill>
        <p:spPr>
          <a:xfrm>
            <a:off x="2925885" y="4318871"/>
            <a:ext cx="123128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76" y="257839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Role </a:t>
            </a:r>
            <a:r>
              <a:rPr lang="es-ES" altLang="en-US" sz="1800" b="1" dirty="0" err="1"/>
              <a:t>within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network</a:t>
            </a:r>
            <a:endParaRPr lang="en-US" altLang="en-US" sz="1800" b="1" dirty="0"/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id="{4AA2E518-6943-554A-AC20-53453E832B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3"/>
          <a:stretch/>
        </p:blipFill>
        <p:spPr>
          <a:xfrm>
            <a:off x="292174" y="122414"/>
            <a:ext cx="1499870" cy="590077"/>
          </a:xfrm>
          <a:prstGeom prst="rect">
            <a:avLst/>
          </a:prstGeom>
        </p:spPr>
      </p:pic>
      <p:sp>
        <p:nvSpPr>
          <p:cNvPr id="14" name="CuadroTexto 2">
            <a:extLst>
              <a:ext uri="{FF2B5EF4-FFF2-40B4-BE49-F238E27FC236}">
                <a16:creationId xmlns:a16="http://schemas.microsoft.com/office/drawing/2014/main" id="{E478C2A8-08B3-F047-BF26-B6797EB8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4" y="2045503"/>
            <a:ext cx="864076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a-ES" altLang="en-US" sz="2400" b="1" dirty="0" err="1"/>
              <a:t>Secondments</a:t>
            </a:r>
            <a:r>
              <a:rPr lang="ca-ES" altLang="en-US" sz="2400" b="1" dirty="0"/>
              <a:t> </a:t>
            </a:r>
            <a:r>
              <a:rPr lang="ca-ES" altLang="en-US" sz="2400" b="1" dirty="0" err="1"/>
              <a:t>at</a:t>
            </a:r>
            <a:r>
              <a:rPr lang="ca-ES" altLang="en-US" sz="2400" b="1" dirty="0"/>
              <a:t> UniBas:</a:t>
            </a:r>
            <a:endParaRPr lang="ca-ES" altLang="en-US" sz="2400" dirty="0"/>
          </a:p>
          <a:p>
            <a:r>
              <a:rPr lang="ca-ES" altLang="en-US" sz="2400" dirty="0"/>
              <a:t>ESR4-TUE. </a:t>
            </a:r>
            <a:r>
              <a:rPr lang="ca-ES" altLang="en-US" sz="2400" dirty="0" err="1">
                <a:solidFill>
                  <a:srgbClr val="C00000"/>
                </a:solidFill>
              </a:rPr>
              <a:t>Month</a:t>
            </a:r>
            <a:r>
              <a:rPr lang="ca-ES" altLang="en-US" sz="2400" dirty="0">
                <a:solidFill>
                  <a:srgbClr val="C00000"/>
                </a:solidFill>
              </a:rPr>
              <a:t> 22 – 24 (3 </a:t>
            </a:r>
            <a:r>
              <a:rPr lang="ca-ES" altLang="en-US" sz="2400" dirty="0" err="1">
                <a:solidFill>
                  <a:srgbClr val="C00000"/>
                </a:solidFill>
              </a:rPr>
              <a:t>months</a:t>
            </a:r>
            <a:r>
              <a:rPr lang="ca-ES" alt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ca-ES" altLang="en-US" sz="2400" dirty="0"/>
              <a:t>ESR12-TAG. </a:t>
            </a:r>
            <a:r>
              <a:rPr lang="ca-ES" altLang="en-US" sz="2400" dirty="0" err="1">
                <a:solidFill>
                  <a:srgbClr val="C00000"/>
                </a:solidFill>
              </a:rPr>
              <a:t>Month</a:t>
            </a:r>
            <a:r>
              <a:rPr lang="ca-ES" altLang="en-US" sz="2400" dirty="0">
                <a:solidFill>
                  <a:srgbClr val="C00000"/>
                </a:solidFill>
              </a:rPr>
              <a:t> 28 – 30 (3 </a:t>
            </a:r>
            <a:r>
              <a:rPr lang="ca-ES" altLang="en-US" sz="2400" dirty="0" err="1">
                <a:solidFill>
                  <a:srgbClr val="C00000"/>
                </a:solidFill>
              </a:rPr>
              <a:t>months</a:t>
            </a:r>
            <a:r>
              <a:rPr lang="ca-ES" altLang="en-US" sz="2400" dirty="0">
                <a:solidFill>
                  <a:srgbClr val="C00000"/>
                </a:solidFill>
              </a:rPr>
              <a:t>)</a:t>
            </a:r>
          </a:p>
          <a:p>
            <a:endParaRPr lang="ca-ES" altLang="en-US" sz="2400" dirty="0">
              <a:solidFill>
                <a:srgbClr val="C00000"/>
              </a:solidFill>
            </a:endParaRPr>
          </a:p>
          <a:p>
            <a:endParaRPr lang="ca-ES" altLang="en-US" dirty="0">
              <a:solidFill>
                <a:srgbClr val="C00000"/>
              </a:solidFill>
            </a:endParaRP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073D9645-E443-0849-9CB5-63638DEC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26" y="801224"/>
            <a:ext cx="864076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a-ES" altLang="en-US" sz="2400" b="1" dirty="0" err="1"/>
              <a:t>Training</a:t>
            </a:r>
            <a:r>
              <a:rPr lang="ca-ES" altLang="en-US" sz="2400" b="1" dirty="0"/>
              <a:t> </a:t>
            </a:r>
            <a:r>
              <a:rPr lang="ca-ES" altLang="en-US" sz="2400" b="1" dirty="0" err="1"/>
              <a:t>Courses</a:t>
            </a:r>
            <a:r>
              <a:rPr lang="ca-ES" altLang="en-US" sz="2400" b="1" dirty="0"/>
              <a:t>:</a:t>
            </a:r>
            <a:endParaRPr lang="en-US" altLang="en-US" sz="2400" dirty="0"/>
          </a:p>
          <a:p>
            <a:pPr eaLnBrk="1" hangingPunct="1"/>
            <a:r>
              <a:rPr lang="en-GB" altLang="en-US" sz="2400" dirty="0"/>
              <a:t>1 – Chemical synthesis &amp; catalysis. </a:t>
            </a:r>
            <a:r>
              <a:rPr lang="ca-ES" altLang="en-US" sz="2400" dirty="0" err="1">
                <a:solidFill>
                  <a:srgbClr val="C00000"/>
                </a:solidFill>
              </a:rPr>
              <a:t>Month</a:t>
            </a:r>
            <a:r>
              <a:rPr lang="ca-ES" altLang="en-US" sz="2400" dirty="0">
                <a:solidFill>
                  <a:srgbClr val="C00000"/>
                </a:solidFill>
              </a:rPr>
              <a:t> 18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6899FBD2-6FA3-C24E-9980-A2B3DF6B5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4" y="3670494"/>
            <a:ext cx="754662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a-ES" altLang="en-US" sz="2400" b="1" dirty="0" err="1"/>
              <a:t>Organisation</a:t>
            </a:r>
            <a:r>
              <a:rPr lang="ca-ES" altLang="en-US" sz="2400" b="1" dirty="0"/>
              <a:t> of Network </a:t>
            </a:r>
            <a:r>
              <a:rPr lang="ca-ES" altLang="en-US" sz="2400" b="1" dirty="0" err="1"/>
              <a:t>Meetings</a:t>
            </a:r>
            <a:r>
              <a:rPr lang="ca-ES" altLang="en-US" sz="2400" b="1" dirty="0"/>
              <a:t> &amp; </a:t>
            </a:r>
            <a:r>
              <a:rPr lang="ca-ES" altLang="en-US" sz="2400" b="1" dirty="0" err="1"/>
              <a:t>Conference</a:t>
            </a:r>
            <a:r>
              <a:rPr lang="ca-ES" altLang="en-US" sz="2400" b="1" dirty="0"/>
              <a:t>:</a:t>
            </a:r>
            <a:endParaRPr lang="ca-ES" altLang="en-US" sz="2400" dirty="0"/>
          </a:p>
          <a:p>
            <a:pPr eaLnBrk="1" hangingPunct="1"/>
            <a:r>
              <a:rPr lang="en-US" altLang="en-US" sz="2400" dirty="0"/>
              <a:t>Meeting 2. </a:t>
            </a:r>
            <a:r>
              <a:rPr lang="en-US" altLang="en-US" sz="2400" dirty="0">
                <a:solidFill>
                  <a:srgbClr val="C00000"/>
                </a:solidFill>
              </a:rPr>
              <a:t>Month 18. Basel September  2019</a:t>
            </a:r>
          </a:p>
        </p:txBody>
      </p:sp>
    </p:spTree>
    <p:extLst>
      <p:ext uri="{BB962C8B-B14F-4D97-AF65-F5344CB8AC3E}">
        <p14:creationId xmlns:p14="http://schemas.microsoft.com/office/powerpoint/2010/main" val="59005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</TotalTime>
  <Words>312</Words>
  <Application>Microsoft Macintosh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Miralles</dc:creator>
  <cp:lastModifiedBy>Johannes Rebelein</cp:lastModifiedBy>
  <cp:revision>16</cp:revision>
  <dcterms:created xsi:type="dcterms:W3CDTF">2019-03-19T11:00:58Z</dcterms:created>
  <dcterms:modified xsi:type="dcterms:W3CDTF">2019-06-02T07:48:57Z</dcterms:modified>
</cp:coreProperties>
</file>